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59" r:id="rId4"/>
    <p:sldId id="260" r:id="rId5"/>
    <p:sldId id="261" r:id="rId6"/>
    <p:sldId id="301" r:id="rId7"/>
    <p:sldId id="297" r:id="rId8"/>
    <p:sldId id="308" r:id="rId9"/>
    <p:sldId id="309" r:id="rId10"/>
    <p:sldId id="311" r:id="rId11"/>
    <p:sldId id="312" r:id="rId12"/>
    <p:sldId id="313" r:id="rId13"/>
    <p:sldId id="310" r:id="rId14"/>
    <p:sldId id="302" r:id="rId15"/>
    <p:sldId id="307" r:id="rId16"/>
    <p:sldId id="314" r:id="rId17"/>
    <p:sldId id="315" r:id="rId18"/>
    <p:sldId id="316" r:id="rId19"/>
    <p:sldId id="262" r:id="rId20"/>
    <p:sldId id="298" r:id="rId21"/>
    <p:sldId id="299" r:id="rId22"/>
    <p:sldId id="263" r:id="rId23"/>
    <p:sldId id="265" r:id="rId24"/>
    <p:sldId id="266" r:id="rId25"/>
    <p:sldId id="267" r:id="rId26"/>
    <p:sldId id="269" r:id="rId27"/>
    <p:sldId id="317" r:id="rId28"/>
    <p:sldId id="270" r:id="rId29"/>
    <p:sldId id="271" r:id="rId30"/>
    <p:sldId id="303" r:id="rId31"/>
    <p:sldId id="304" r:id="rId32"/>
    <p:sldId id="279" r:id="rId33"/>
    <p:sldId id="282" r:id="rId34"/>
    <p:sldId id="318" r:id="rId35"/>
    <p:sldId id="319" r:id="rId36"/>
    <p:sldId id="320" r:id="rId37"/>
    <p:sldId id="283" r:id="rId38"/>
    <p:sldId id="306" r:id="rId39"/>
    <p:sldId id="284" r:id="rId40"/>
    <p:sldId id="305" r:id="rId41"/>
    <p:sldId id="290" r:id="rId42"/>
    <p:sldId id="291" r:id="rId43"/>
    <p:sldId id="292" r:id="rId44"/>
    <p:sldId id="293" r:id="rId45"/>
    <p:sldId id="295" r:id="rId46"/>
    <p:sldId id="29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FB"/>
    <a:srgbClr val="1EB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54" autoAdjust="0"/>
  </p:normalViewPr>
  <p:slideViewPr>
    <p:cSldViewPr snapToGrid="0" snapToObjects="1">
      <p:cViewPr varScale="1">
        <p:scale>
          <a:sx n="51" d="100"/>
          <a:sy n="51" d="100"/>
        </p:scale>
        <p:origin x="547" y="43"/>
      </p:cViewPr>
      <p:guideLst>
        <p:guide orient="horz" pos="2160"/>
        <p:guide pos="2880"/>
      </p:guideLst>
    </p:cSldViewPr>
  </p:slideViewPr>
  <p:outlineViewPr>
    <p:cViewPr>
      <p:scale>
        <a:sx n="33" d="100"/>
        <a:sy n="33" d="100"/>
      </p:scale>
      <p:origin x="0" y="32"/>
    </p:cViewPr>
  </p:outlineViewPr>
  <p:notesTextViewPr>
    <p:cViewPr>
      <p:scale>
        <a:sx n="100" d="100"/>
        <a:sy n="100" d="100"/>
      </p:scale>
      <p:origin x="0" y="0"/>
    </p:cViewPr>
  </p:notesTextViewPr>
  <p:notesViewPr>
    <p:cSldViewPr snapToGrid="0" snapToObjects="1">
      <p:cViewPr varScale="1">
        <p:scale>
          <a:sx n="86" d="100"/>
          <a:sy n="86" d="100"/>
        </p:scale>
        <p:origin x="-35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BCD2A-4FC0-E84C-BD54-EC22C885171F}"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417C2-794C-7945-82A9-6EA609B2AF5B}" type="slidenum">
              <a:rPr lang="en-US" smtClean="0"/>
              <a:t>‹#›</a:t>
            </a:fld>
            <a:endParaRPr lang="en-US"/>
          </a:p>
        </p:txBody>
      </p:sp>
    </p:spTree>
    <p:extLst>
      <p:ext uri="{BB962C8B-B14F-4D97-AF65-F5344CB8AC3E}">
        <p14:creationId xmlns:p14="http://schemas.microsoft.com/office/powerpoint/2010/main" val="16751409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schoolrun.com/what-is-the-concrete-pictorial-abstract-approach-in-math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Fluency – use key words from the NC -–is more than </a:t>
            </a:r>
            <a:r>
              <a:rPr lang="en-GB" dirty="0" err="1" smtClean="0"/>
              <a:t>chn</a:t>
            </a:r>
            <a:r>
              <a:rPr lang="en-GB" dirty="0" smtClean="0"/>
              <a:t> being able to recall facts quickly but instead, it is about </a:t>
            </a:r>
            <a:r>
              <a:rPr lang="en-GB" dirty="0" err="1" smtClean="0"/>
              <a:t>chn</a:t>
            </a:r>
            <a:r>
              <a:rPr lang="en-GB" dirty="0" smtClean="0"/>
              <a:t> having a deep, flexible and  adaptable understanding of Maths concepts. To promote fluency, Lessons and resources need to be crafted carefully to foster deep conceptual and procedural knowledge. . </a:t>
            </a:r>
          </a:p>
          <a:p>
            <a:endParaRPr lang="en-GB" dirty="0" smtClean="0"/>
          </a:p>
          <a:p>
            <a:r>
              <a:rPr lang="en-GB" dirty="0" smtClean="0"/>
              <a:t> If children are not fluent in basic facts, then when they are solving more complex problems, the working memory is taken up by calculating basic facts, and children have less working memory to focus on solving the actual problem So fluency in basic facts allows children to tackle more complex maths more effectively.</a:t>
            </a:r>
          </a:p>
          <a:p>
            <a:r>
              <a:rPr lang="en-GB" dirty="0" smtClean="0"/>
              <a:t>Children need to be taught strategies to solve number facts. most children don’t magically become fluent in these facts. If they aren’t explicitly taught to solve e.g. 6 + 7 by thinking ‘double 6 and one more’ or to solve 12 – 8 by using 'find the difference' strategies, then many children will get stuck on inefficient counting based approaches</a:t>
            </a:r>
          </a:p>
          <a:p>
            <a:r>
              <a:rPr lang="en-GB" baseline="0" dirty="0" smtClean="0"/>
              <a:t>Reasoning enables </a:t>
            </a:r>
            <a:r>
              <a:rPr lang="en-GB" baseline="0" dirty="0" err="1" smtClean="0"/>
              <a:t>chn</a:t>
            </a:r>
            <a:r>
              <a:rPr lang="en-GB" baseline="0" dirty="0" smtClean="0"/>
              <a:t> to make use of all their other mathematical skills when faced with a mathematical challenge.</a:t>
            </a:r>
            <a:r>
              <a:rPr lang="en-GB" dirty="0" smtClean="0"/>
              <a:t> – discuss </a:t>
            </a:r>
            <a:r>
              <a:rPr lang="en-GB" dirty="0" err="1" smtClean="0"/>
              <a:t>nrich</a:t>
            </a:r>
            <a:r>
              <a:rPr lang="en-GB" dirty="0" smtClean="0"/>
              <a:t> – reasoning is systematic thinking</a:t>
            </a:r>
          </a:p>
          <a:p>
            <a:r>
              <a:rPr lang="en-GB" dirty="0" smtClean="0"/>
              <a:t>A </a:t>
            </a:r>
            <a:r>
              <a:rPr lang="en-GB" b="1" dirty="0" smtClean="0"/>
              <a:t>conjecture</a:t>
            </a:r>
            <a:r>
              <a:rPr lang="en-GB" dirty="0" smtClean="0"/>
              <a:t> is a mathematical statement that has not yet been rigorously proved. </a:t>
            </a:r>
            <a:r>
              <a:rPr lang="en-GB" b="1" dirty="0" smtClean="0"/>
              <a:t>Conjectures</a:t>
            </a:r>
            <a:r>
              <a:rPr lang="en-GB" dirty="0" smtClean="0"/>
              <a:t> arise when one notices a pattern that holds true for many cases.</a:t>
            </a:r>
          </a:p>
          <a:p>
            <a:endParaRPr lang="en-GB" dirty="0" smtClean="0"/>
          </a:p>
          <a:p>
            <a:r>
              <a:rPr lang="en-GB" dirty="0" smtClean="0"/>
              <a:t>Non routine problems are problems that are out of context where </a:t>
            </a:r>
            <a:r>
              <a:rPr lang="en-GB" dirty="0" err="1" smtClean="0"/>
              <a:t>chn</a:t>
            </a:r>
            <a:r>
              <a:rPr lang="en-GB" dirty="0" smtClean="0"/>
              <a:t> can apply their</a:t>
            </a:r>
            <a:r>
              <a:rPr lang="en-GB" baseline="0" dirty="0" smtClean="0"/>
              <a:t> learning securely in a range of different contexts</a:t>
            </a:r>
            <a:endParaRPr lang="en-GB" dirty="0" smtClean="0"/>
          </a:p>
          <a:p>
            <a:endParaRPr lang="en-GB" sz="1200" b="0" i="0" u="none" strike="noStrike" kern="1200" baseline="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3</a:t>
            </a:fld>
            <a:endParaRPr lang="en-US"/>
          </a:p>
        </p:txBody>
      </p:sp>
    </p:spTree>
    <p:extLst>
      <p:ext uri="{BB962C8B-B14F-4D97-AF65-F5344CB8AC3E}">
        <p14:creationId xmlns:p14="http://schemas.microsoft.com/office/powerpoint/2010/main" val="62671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something we see </a:t>
            </a:r>
            <a:r>
              <a:rPr lang="en-GB" dirty="0" err="1" smtClean="0"/>
              <a:t>chn</a:t>
            </a:r>
            <a:r>
              <a:rPr lang="en-GB" baseline="0" dirty="0" smtClean="0"/>
              <a:t> struggle with</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15</a:t>
            </a:fld>
            <a:endParaRPr lang="en-US"/>
          </a:p>
        </p:txBody>
      </p:sp>
    </p:spTree>
    <p:extLst>
      <p:ext uri="{BB962C8B-B14F-4D97-AF65-F5344CB8AC3E}">
        <p14:creationId xmlns:p14="http://schemas.microsoft.com/office/powerpoint/2010/main" val="13442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7505 divided by 5 = 1501  - you could divide it by 10 and then double it to divide by 5</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16</a:t>
            </a:fld>
            <a:endParaRPr lang="en-US"/>
          </a:p>
        </p:txBody>
      </p:sp>
    </p:spTree>
    <p:extLst>
      <p:ext uri="{BB962C8B-B14F-4D97-AF65-F5344CB8AC3E}">
        <p14:creationId xmlns:p14="http://schemas.microsoft.com/office/powerpoint/2010/main" val="154734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every day objects are great – exposing </a:t>
            </a:r>
            <a:r>
              <a:rPr lang="en-GB" dirty="0" err="1" smtClean="0"/>
              <a:t>chn</a:t>
            </a:r>
            <a:r>
              <a:rPr lang="en-GB" dirty="0" smtClean="0"/>
              <a:t> to a range of different contexts and applying their learning </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19</a:t>
            </a:fld>
            <a:endParaRPr lang="en-US"/>
          </a:p>
        </p:txBody>
      </p:sp>
    </p:spTree>
    <p:extLst>
      <p:ext uri="{BB962C8B-B14F-4D97-AF65-F5344CB8AC3E}">
        <p14:creationId xmlns:p14="http://schemas.microsoft.com/office/powerpoint/2010/main" val="100006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the only aims of the curriculum but can be found by</a:t>
            </a:r>
            <a:r>
              <a:rPr lang="en-GB" baseline="0" dirty="0" smtClean="0"/>
              <a:t> </a:t>
            </a:r>
            <a:r>
              <a:rPr lang="en-GB" baseline="0" dirty="0" err="1" smtClean="0"/>
              <a:t>googling</a:t>
            </a:r>
            <a:r>
              <a:rPr lang="en-GB" baseline="0" dirty="0" smtClean="0"/>
              <a:t> national curriculum primary maths – </a:t>
            </a:r>
            <a:r>
              <a:rPr lang="en-GB" baseline="0" dirty="0" err="1" smtClean="0"/>
              <a:t>dfe</a:t>
            </a:r>
            <a:r>
              <a:rPr lang="en-GB" baseline="0" dirty="0" smtClean="0"/>
              <a:t> website</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20</a:t>
            </a:fld>
            <a:endParaRPr lang="en-US"/>
          </a:p>
        </p:txBody>
      </p:sp>
    </p:spTree>
    <p:extLst>
      <p:ext uri="{BB962C8B-B14F-4D97-AF65-F5344CB8AC3E}">
        <p14:creationId xmlns:p14="http://schemas.microsoft.com/office/powerpoint/2010/main" val="52686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activity – rationale – some </a:t>
            </a:r>
            <a:r>
              <a:rPr lang="en-GB" baseline="0" dirty="0" err="1" smtClean="0"/>
              <a:t>chn</a:t>
            </a:r>
            <a:r>
              <a:rPr lang="en-GB" baseline="0" dirty="0" smtClean="0"/>
              <a:t> find even by year 6 that they have difficulty crossing the boundary over into 10s, 100s or 1000s so is a great activity for visually seeing </a:t>
            </a:r>
          </a:p>
          <a:p>
            <a:r>
              <a:rPr lang="en-GB" baseline="0" dirty="0" smtClean="0"/>
              <a:t>Do </a:t>
            </a:r>
            <a:r>
              <a:rPr lang="en-GB" baseline="0" dirty="0" err="1" smtClean="0"/>
              <a:t>chn</a:t>
            </a:r>
            <a:r>
              <a:rPr lang="en-GB" baseline="0" dirty="0" smtClean="0"/>
              <a:t> know that if they don’t have a thousand block, </a:t>
            </a:r>
            <a:r>
              <a:rPr lang="en-GB" baseline="0" dirty="0" err="1" smtClean="0"/>
              <a:t>coulthey</a:t>
            </a:r>
            <a:r>
              <a:rPr lang="en-GB" baseline="0" dirty="0" smtClean="0"/>
              <a:t> use 10 tens to get the same?</a:t>
            </a:r>
          </a:p>
          <a:p>
            <a:r>
              <a:rPr lang="en-GB" baseline="0" dirty="0" smtClean="0"/>
              <a:t>Do the </a:t>
            </a:r>
            <a:r>
              <a:rPr lang="en-GB" baseline="0" dirty="0" err="1" smtClean="0"/>
              <a:t>chn</a:t>
            </a:r>
            <a:r>
              <a:rPr lang="en-GB" baseline="0" dirty="0" smtClean="0"/>
              <a:t> know that we group numbers in threes, we spell a 100 with 2 zeros, 11 hundred is the same as 1 thousand 100 which links back to </a:t>
            </a:r>
            <a:r>
              <a:rPr lang="en-GB" baseline="0" dirty="0" err="1" smtClean="0"/>
              <a:t>dienes</a:t>
            </a:r>
            <a:r>
              <a:rPr lang="en-GB" baseline="0" dirty="0" smtClean="0"/>
              <a:t> activity or substitution. Partitioning the numbers knowing place value that as you move to the left, each column gets ten times bigger</a:t>
            </a:r>
          </a:p>
          <a:p>
            <a:endParaRPr lang="en-GB" baseline="0" dirty="0" smtClean="0"/>
          </a:p>
          <a:p>
            <a:r>
              <a:rPr lang="en-GB" baseline="0" dirty="0" smtClean="0"/>
              <a:t>with the </a:t>
            </a:r>
            <a:r>
              <a:rPr lang="en-GB" baseline="0" dirty="0" err="1" smtClean="0"/>
              <a:t>pv</a:t>
            </a:r>
            <a:r>
              <a:rPr lang="en-GB" baseline="0" dirty="0" smtClean="0"/>
              <a:t> counters you can see how partitioning the numbers support </a:t>
            </a:r>
            <a:r>
              <a:rPr lang="en-GB" baseline="0" dirty="0" err="1" smtClean="0"/>
              <a:t>chns</a:t>
            </a:r>
            <a:r>
              <a:rPr lang="en-GB" baseline="0" dirty="0" smtClean="0"/>
              <a:t> understanding of place value and how numbers are made up</a:t>
            </a:r>
          </a:p>
        </p:txBody>
      </p:sp>
      <p:sp>
        <p:nvSpPr>
          <p:cNvPr id="4" name="Slide Number Placeholder 3"/>
          <p:cNvSpPr>
            <a:spLocks noGrp="1"/>
          </p:cNvSpPr>
          <p:nvPr>
            <p:ph type="sldNum" sz="quarter" idx="10"/>
          </p:nvPr>
        </p:nvSpPr>
        <p:spPr/>
        <p:txBody>
          <a:bodyPr/>
          <a:lstStyle/>
          <a:p>
            <a:fld id="{555417C2-794C-7945-82A9-6EA609B2AF5B}" type="slidenum">
              <a:rPr lang="en-US" smtClean="0"/>
              <a:t>21</a:t>
            </a:fld>
            <a:endParaRPr lang="en-US"/>
          </a:p>
        </p:txBody>
      </p:sp>
    </p:spTree>
    <p:extLst>
      <p:ext uri="{BB962C8B-B14F-4D97-AF65-F5344CB8AC3E}">
        <p14:creationId xmlns:p14="http://schemas.microsoft.com/office/powerpoint/2010/main" val="114169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a:t>
            </a:r>
            <a:r>
              <a:rPr lang="en-GB" dirty="0" err="1" smtClean="0"/>
              <a:t>chn</a:t>
            </a:r>
            <a:r>
              <a:rPr lang="en-GB" dirty="0" smtClean="0"/>
              <a:t> recognise that when they begin multiplying the second line,</a:t>
            </a:r>
            <a:r>
              <a:rPr lang="en-GB" baseline="0" dirty="0" smtClean="0"/>
              <a:t> they are now multiplying tens?</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23</a:t>
            </a:fld>
            <a:endParaRPr lang="en-US"/>
          </a:p>
        </p:txBody>
      </p:sp>
    </p:spTree>
    <p:extLst>
      <p:ext uri="{BB962C8B-B14F-4D97-AF65-F5344CB8AC3E}">
        <p14:creationId xmlns:p14="http://schemas.microsoft.com/office/powerpoint/2010/main" val="28142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24</a:t>
            </a:fld>
            <a:endParaRPr lang="en-US"/>
          </a:p>
        </p:txBody>
      </p:sp>
    </p:spTree>
    <p:extLst>
      <p:ext uri="{BB962C8B-B14F-4D97-AF65-F5344CB8AC3E}">
        <p14:creationId xmlns:p14="http://schemas.microsoft.com/office/powerpoint/2010/main" val="244230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25</a:t>
            </a:fld>
            <a:endParaRPr lang="en-US"/>
          </a:p>
        </p:txBody>
      </p:sp>
    </p:spTree>
    <p:extLst>
      <p:ext uri="{BB962C8B-B14F-4D97-AF65-F5344CB8AC3E}">
        <p14:creationId xmlns:p14="http://schemas.microsoft.com/office/powerpoint/2010/main" val="368061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26</a:t>
            </a:fld>
            <a:endParaRPr lang="en-US"/>
          </a:p>
        </p:txBody>
      </p:sp>
    </p:spTree>
    <p:extLst>
      <p:ext uri="{BB962C8B-B14F-4D97-AF65-F5344CB8AC3E}">
        <p14:creationId xmlns:p14="http://schemas.microsoft.com/office/powerpoint/2010/main" val="420836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no borrowing – implies we give back – we don’t – we take </a:t>
            </a:r>
          </a:p>
          <a:p>
            <a:r>
              <a:rPr lang="en-GB" dirty="0" smtClean="0"/>
              <a:t>Emphasise</a:t>
            </a:r>
            <a:r>
              <a:rPr lang="en-GB" baseline="0" dirty="0" smtClean="0"/>
              <a:t> the difference between </a:t>
            </a:r>
            <a:r>
              <a:rPr lang="en-GB" baseline="0" dirty="0" err="1" smtClean="0"/>
              <a:t>chn</a:t>
            </a:r>
            <a:r>
              <a:rPr lang="en-GB" baseline="0" dirty="0" smtClean="0"/>
              <a:t> just following the procedural and having deep understanding of the link with place value</a:t>
            </a:r>
            <a:endParaRPr lang="en-GB" dirty="0" smtClean="0"/>
          </a:p>
        </p:txBody>
      </p:sp>
      <p:sp>
        <p:nvSpPr>
          <p:cNvPr id="4" name="Slide Number Placeholder 3"/>
          <p:cNvSpPr>
            <a:spLocks noGrp="1"/>
          </p:cNvSpPr>
          <p:nvPr>
            <p:ph type="sldNum" sz="quarter" idx="10"/>
          </p:nvPr>
        </p:nvSpPr>
        <p:spPr/>
        <p:txBody>
          <a:bodyPr/>
          <a:lstStyle/>
          <a:p>
            <a:fld id="{555417C2-794C-7945-82A9-6EA609B2AF5B}" type="slidenum">
              <a:rPr lang="en-US" smtClean="0"/>
              <a:t>27</a:t>
            </a:fld>
            <a:endParaRPr lang="en-US"/>
          </a:p>
        </p:txBody>
      </p:sp>
    </p:spTree>
    <p:extLst>
      <p:ext uri="{BB962C8B-B14F-4D97-AF65-F5344CB8AC3E}">
        <p14:creationId xmlns:p14="http://schemas.microsoft.com/office/powerpoint/2010/main" val="123039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grange park we would like all </a:t>
            </a:r>
            <a:r>
              <a:rPr lang="en-GB" dirty="0" err="1" smtClean="0"/>
              <a:t>chn</a:t>
            </a:r>
            <a:r>
              <a:rPr lang="en-GB" dirty="0" smtClean="0"/>
              <a:t> to develop these skills</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4</a:t>
            </a:fld>
            <a:endParaRPr lang="en-US"/>
          </a:p>
        </p:txBody>
      </p:sp>
    </p:spTree>
    <p:extLst>
      <p:ext uri="{BB962C8B-B14F-4D97-AF65-F5344CB8AC3E}">
        <p14:creationId xmlns:p14="http://schemas.microsoft.com/office/powerpoint/2010/main" val="416279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in year 6 </a:t>
            </a:r>
            <a:r>
              <a:rPr lang="en-GB" dirty="0" err="1" smtClean="0"/>
              <a:t>maniuplatives</a:t>
            </a:r>
            <a:r>
              <a:rPr lang="en-GB" baseline="0" dirty="0" smtClean="0"/>
              <a:t> can and should be used</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28</a:t>
            </a:fld>
            <a:endParaRPr lang="en-US"/>
          </a:p>
        </p:txBody>
      </p:sp>
    </p:spTree>
    <p:extLst>
      <p:ext uri="{BB962C8B-B14F-4D97-AF65-F5344CB8AC3E}">
        <p14:creationId xmlns:p14="http://schemas.microsoft.com/office/powerpoint/2010/main" val="196038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Yr</a:t>
            </a:r>
            <a:r>
              <a:rPr lang="en-GB" dirty="0" smtClean="0"/>
              <a:t> 3 </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29</a:t>
            </a:fld>
            <a:endParaRPr lang="en-US"/>
          </a:p>
        </p:txBody>
      </p:sp>
    </p:spTree>
    <p:extLst>
      <p:ext uri="{BB962C8B-B14F-4D97-AF65-F5344CB8AC3E}">
        <p14:creationId xmlns:p14="http://schemas.microsoft.com/office/powerpoint/2010/main" val="258954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Bar modelling is part of the </a:t>
            </a:r>
            <a:r>
              <a:rPr lang="en-GB" dirty="0" smtClean="0">
                <a:hlinkClick r:id="rId3"/>
              </a:rPr>
              <a:t>concrete &gt; pictorial &gt; abstract (CPA) sequence</a:t>
            </a:r>
            <a:r>
              <a:rPr lang="en-GB" dirty="0" smtClean="0"/>
              <a:t> when teaching certain maths topics. The process starts with </a:t>
            </a:r>
            <a:r>
              <a:rPr lang="en-GB" b="1" dirty="0" smtClean="0"/>
              <a:t>using real-world, tangible representations before moving onto showing the problem using pictorial diagrams, and then introducing the abstract algorithms and notations</a:t>
            </a:r>
            <a:r>
              <a:rPr lang="en-GB" dirty="0" smtClean="0"/>
              <a:t> (such as the +, -, x and / symbols).</a:t>
            </a:r>
          </a:p>
          <a:p>
            <a:endParaRPr lang="en-GB" dirty="0" smtClean="0"/>
          </a:p>
          <a:p>
            <a:r>
              <a:rPr lang="en-GB" dirty="0" smtClean="0"/>
              <a:t>The bars don’t need to be precisely measured, but they do need to be proportional, so children can see the difference between them and the numbers they represent.</a:t>
            </a:r>
          </a:p>
          <a:p>
            <a:r>
              <a:rPr lang="en-GB" dirty="0" smtClean="0"/>
              <a:t>Bar models don’t give you an answer – they give you an understanding of what to do in order to get to the answer. Children need to have strategies to add, subtract multiply and divide for them to use bar models.</a:t>
            </a:r>
          </a:p>
          <a:p>
            <a:r>
              <a:rPr lang="en-GB" dirty="0" smtClean="0"/>
              <a:t>Bar modelling is not a ‘quick fix’ tool and will only work if the pupil has a good understanding of key concepts. It’s also important that children set out the bars correctly. If pupils are messy with the bar model or use the wrong model for a problem, this can prevent them from seeing how to solve the problem.</a:t>
            </a:r>
          </a:p>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32</a:t>
            </a:fld>
            <a:endParaRPr lang="en-US"/>
          </a:p>
        </p:txBody>
      </p:sp>
    </p:spTree>
    <p:extLst>
      <p:ext uri="{BB962C8B-B14F-4D97-AF65-F5344CB8AC3E}">
        <p14:creationId xmlns:p14="http://schemas.microsoft.com/office/powerpoint/2010/main" val="2623119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Bar models will not, however, do the calculations for the pupil. The bar modelling approach to Maths is much used in Singapore and Asian Maths textbooks and lessons and is a key maths mastery technique.</a:t>
            </a:r>
          </a:p>
          <a:p>
            <a:endParaRPr lang="en-GB" dirty="0"/>
          </a:p>
        </p:txBody>
      </p:sp>
      <p:sp>
        <p:nvSpPr>
          <p:cNvPr id="4" name="Slide Number Placeholder 3"/>
          <p:cNvSpPr>
            <a:spLocks noGrp="1"/>
          </p:cNvSpPr>
          <p:nvPr>
            <p:ph type="sldNum" sz="quarter" idx="10"/>
          </p:nvPr>
        </p:nvSpPr>
        <p:spPr/>
        <p:txBody>
          <a:bodyPr/>
          <a:lstStyle/>
          <a:p>
            <a:pPr>
              <a:defRPr/>
            </a:pPr>
            <a:fld id="{FBC0A358-B697-42E3-ABC4-6A9656BC5175}" type="slidenum">
              <a:rPr lang="en-GB" smtClean="0">
                <a:solidFill>
                  <a:prstClr val="black"/>
                </a:solidFill>
              </a:rPr>
              <a:pPr>
                <a:defRPr/>
              </a:pPr>
              <a:t>33</a:t>
            </a:fld>
            <a:endParaRPr lang="en-GB">
              <a:solidFill>
                <a:prstClr val="black"/>
              </a:solidFill>
            </a:endParaRPr>
          </a:p>
        </p:txBody>
      </p:sp>
    </p:spTree>
    <p:extLst>
      <p:ext uri="{BB962C8B-B14F-4D97-AF65-F5344CB8AC3E}">
        <p14:creationId xmlns:p14="http://schemas.microsoft.com/office/powerpoint/2010/main" val="130062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 of pulling out the language – what do we know?</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41</a:t>
            </a:fld>
            <a:endParaRPr lang="en-US"/>
          </a:p>
        </p:txBody>
      </p:sp>
    </p:spTree>
    <p:extLst>
      <p:ext uri="{BB962C8B-B14F-4D97-AF65-F5344CB8AC3E}">
        <p14:creationId xmlns:p14="http://schemas.microsoft.com/office/powerpoint/2010/main" val="3659779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31774">
              <a:defRPr/>
            </a:pPr>
            <a:endParaRPr lang="en-GB" dirty="0">
              <a:ea typeface="+mn-ea"/>
              <a:cs typeface="+mn-cs"/>
            </a:endParaRPr>
          </a:p>
          <a:p>
            <a:pPr>
              <a:defRPr/>
            </a:pPr>
            <a:endParaRPr lang="en-GB"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0649C4-79AC-485A-8202-2DD14F854480}" type="slidenum">
              <a:rPr lang="en-GB" altLang="en-US" smtClean="0">
                <a:solidFill>
                  <a:prstClr val="black"/>
                </a:solidFill>
                <a:latin typeface="Tahoma" pitchFamily="34" charset="0"/>
              </a:rPr>
              <a:pPr eaLnBrk="1" hangingPunct="1">
                <a:spcBef>
                  <a:spcPct val="0"/>
                </a:spcBef>
              </a:pPr>
              <a:t>42</a:t>
            </a:fld>
            <a:endParaRPr lang="en-GB" altLang="en-US">
              <a:solidFill>
                <a:prstClr val="black"/>
              </a:solidFill>
              <a:latin typeface="Tahoma" pitchFamily="34" charset="0"/>
            </a:endParaRPr>
          </a:p>
        </p:txBody>
      </p:sp>
    </p:spTree>
    <p:extLst>
      <p:ext uri="{BB962C8B-B14F-4D97-AF65-F5344CB8AC3E}">
        <p14:creationId xmlns:p14="http://schemas.microsoft.com/office/powerpoint/2010/main" val="217803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31774">
              <a:defRPr/>
            </a:pPr>
            <a:endParaRPr lang="en-GB" dirty="0">
              <a:ea typeface="+mn-ea"/>
              <a:cs typeface="+mn-cs"/>
            </a:endParaRPr>
          </a:p>
          <a:p>
            <a:pPr>
              <a:defRPr/>
            </a:pPr>
            <a:endParaRPr lang="en-GB"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0649C4-79AC-485A-8202-2DD14F854480}" type="slidenum">
              <a:rPr lang="en-GB" altLang="en-US" smtClean="0">
                <a:solidFill>
                  <a:prstClr val="black"/>
                </a:solidFill>
                <a:latin typeface="Tahoma" pitchFamily="34" charset="0"/>
              </a:rPr>
              <a:pPr eaLnBrk="1" hangingPunct="1">
                <a:spcBef>
                  <a:spcPct val="0"/>
                </a:spcBef>
              </a:pPr>
              <a:t>43</a:t>
            </a:fld>
            <a:endParaRPr lang="en-GB" altLang="en-US">
              <a:solidFill>
                <a:prstClr val="black"/>
              </a:solidFill>
              <a:latin typeface="Tahoma" pitchFamily="34" charset="0"/>
            </a:endParaRPr>
          </a:p>
        </p:txBody>
      </p:sp>
    </p:spTree>
    <p:extLst>
      <p:ext uri="{BB962C8B-B14F-4D97-AF65-F5344CB8AC3E}">
        <p14:creationId xmlns:p14="http://schemas.microsoft.com/office/powerpoint/2010/main" val="2212668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FF87D3-C7E7-4B9A-8CD9-E2FBEC1DF53C}"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410691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FF87D3-C7E7-4B9A-8CD9-E2FBEC1DF53C}"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400920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say place value we really mean the value of a digit and what it represents </a:t>
            </a:r>
            <a:r>
              <a:rPr lang="en-GB" dirty="0" err="1" smtClean="0"/>
              <a:t>eg</a:t>
            </a:r>
            <a:r>
              <a:rPr lang="en-GB" dirty="0" smtClean="0"/>
              <a:t> knowing that in the number 21, it is made up of two tens and 1. </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5</a:t>
            </a:fld>
            <a:endParaRPr lang="en-US"/>
          </a:p>
        </p:txBody>
      </p:sp>
    </p:spTree>
    <p:extLst>
      <p:ext uri="{BB962C8B-B14F-4D97-AF65-F5344CB8AC3E}">
        <p14:creationId xmlns:p14="http://schemas.microsoft.com/office/powerpoint/2010/main" val="389568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Multiplication</a:t>
            </a:r>
            <a:r>
              <a:rPr lang="en-GB" baseline="0" dirty="0" smtClean="0"/>
              <a:t> check for year 4 statutory from 2020 – we have subscribed to a website which is going to be rolled out to simulate the way in which these timed checks will be delivered – they are straightforward questions but there are lots of things that you can do to support </a:t>
            </a:r>
            <a:r>
              <a:rPr lang="en-GB" baseline="0" dirty="0" err="1" smtClean="0"/>
              <a:t>chn</a:t>
            </a:r>
            <a:r>
              <a:rPr lang="en-GB" baseline="0" dirty="0" smtClean="0"/>
              <a:t> with their learning of times tables </a:t>
            </a:r>
          </a:p>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7</a:t>
            </a:fld>
            <a:endParaRPr lang="en-US"/>
          </a:p>
        </p:txBody>
      </p:sp>
    </p:spTree>
    <p:extLst>
      <p:ext uri="{BB962C8B-B14F-4D97-AF65-F5344CB8AC3E}">
        <p14:creationId xmlns:p14="http://schemas.microsoft.com/office/powerpoint/2010/main" val="101196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can develop children’s working memory with greater reasoning and understanding, there will be an increased transition to their long term memory and times tables can become an instantly recallable fact.</a:t>
            </a:r>
          </a:p>
          <a:p>
            <a:r>
              <a:rPr lang="en-GB" dirty="0" smtClean="0"/>
              <a:t>All children need to go through these cognitive steps in order to achieve this. Some will only need a light touch whilst some will need significantly longer on particular points. </a:t>
            </a:r>
          </a:p>
          <a:p>
            <a:endParaRPr lang="en-GB" dirty="0" smtClean="0"/>
          </a:p>
          <a:p>
            <a:endParaRPr lang="en-GB" dirty="0" smtClean="0"/>
          </a:p>
          <a:p>
            <a:r>
              <a:rPr lang="en-GB" dirty="0" smtClean="0"/>
              <a:t>If </a:t>
            </a:r>
            <a:r>
              <a:rPr lang="en-GB" dirty="0" err="1" smtClean="0"/>
              <a:t>chn</a:t>
            </a:r>
            <a:r>
              <a:rPr lang="en-GB" dirty="0" smtClean="0"/>
              <a:t> are not fluent in understanding</a:t>
            </a:r>
            <a:r>
              <a:rPr lang="en-GB" baseline="0" dirty="0" smtClean="0"/>
              <a:t> of time tables, when they are posed with a problem solving exercise, their working memory is taken up by how to do the calculation rather than focussing on how to approach and solve a problem. Teaching of time tables needs to be explicit so that it is not just chanting but so that they see the structure of what it looks like with resources they can touch like counters for example – this helps </a:t>
            </a:r>
            <a:r>
              <a:rPr lang="en-GB" baseline="0" dirty="0" err="1" smtClean="0"/>
              <a:t>chn</a:t>
            </a:r>
            <a:r>
              <a:rPr lang="en-GB" baseline="0" dirty="0" smtClean="0"/>
              <a:t> when posed with </a:t>
            </a:r>
            <a:r>
              <a:rPr lang="en-GB" baseline="0" dirty="0" err="1" smtClean="0"/>
              <a:t>qs</a:t>
            </a:r>
            <a:r>
              <a:rPr lang="en-GB" baseline="0" dirty="0" smtClean="0"/>
              <a:t> such as 5 x 12 , </a:t>
            </a:r>
            <a:r>
              <a:rPr lang="en-GB" baseline="0" dirty="0" err="1" smtClean="0"/>
              <a:t>whats</a:t>
            </a:r>
            <a:r>
              <a:rPr lang="en-GB" baseline="0" dirty="0" smtClean="0"/>
              <a:t> 5 x 13?</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8</a:t>
            </a:fld>
            <a:endParaRPr lang="en-US"/>
          </a:p>
        </p:txBody>
      </p:sp>
    </p:spTree>
    <p:extLst>
      <p:ext uri="{BB962C8B-B14F-4D97-AF65-F5344CB8AC3E}">
        <p14:creationId xmlns:p14="http://schemas.microsoft.com/office/powerpoint/2010/main" val="359687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Commutative Only works for addition and multiplication</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9</a:t>
            </a:fld>
            <a:endParaRPr lang="en-US"/>
          </a:p>
        </p:txBody>
      </p:sp>
    </p:spTree>
    <p:extLst>
      <p:ext uri="{BB962C8B-B14F-4D97-AF65-F5344CB8AC3E}">
        <p14:creationId xmlns:p14="http://schemas.microsoft.com/office/powerpoint/2010/main" val="97828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multiplication alongside division is key as it helps children see the link between what we call number families</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11</a:t>
            </a:fld>
            <a:endParaRPr lang="en-US"/>
          </a:p>
        </p:txBody>
      </p:sp>
    </p:spTree>
    <p:extLst>
      <p:ext uri="{BB962C8B-B14F-4D97-AF65-F5344CB8AC3E}">
        <p14:creationId xmlns:p14="http://schemas.microsoft.com/office/powerpoint/2010/main" val="32269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Reinforces long term memory</a:t>
            </a:r>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13</a:t>
            </a:fld>
            <a:endParaRPr lang="en-US"/>
          </a:p>
        </p:txBody>
      </p:sp>
    </p:spTree>
    <p:extLst>
      <p:ext uri="{BB962C8B-B14F-4D97-AF65-F5344CB8AC3E}">
        <p14:creationId xmlns:p14="http://schemas.microsoft.com/office/powerpoint/2010/main" val="56100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417C2-794C-7945-82A9-6EA609B2AF5B}" type="slidenum">
              <a:rPr lang="en-US" smtClean="0"/>
              <a:t>14</a:t>
            </a:fld>
            <a:endParaRPr lang="en-US"/>
          </a:p>
        </p:txBody>
      </p:sp>
    </p:spTree>
    <p:extLst>
      <p:ext uri="{BB962C8B-B14F-4D97-AF65-F5344CB8AC3E}">
        <p14:creationId xmlns:p14="http://schemas.microsoft.com/office/powerpoint/2010/main" val="212354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B24E133-7E50-6A44-AD7F-82FFE836D80C}"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200210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24E133-7E50-6A44-AD7F-82FFE836D80C}"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296891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24E133-7E50-6A44-AD7F-82FFE836D80C}"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15972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24E133-7E50-6A44-AD7F-82FFE836D80C}"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64539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24E133-7E50-6A44-AD7F-82FFE836D80C}"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3029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B24E133-7E50-6A44-AD7F-82FFE836D80C}"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359681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B24E133-7E50-6A44-AD7F-82FFE836D80C}"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89679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B24E133-7E50-6A44-AD7F-82FFE836D80C}"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100944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4E133-7E50-6A44-AD7F-82FFE836D80C}"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410461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24E133-7E50-6A44-AD7F-82FFE836D80C}"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117068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24E133-7E50-6A44-AD7F-82FFE836D80C}"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84DC1-9226-6849-B4C2-3E775E87A995}" type="slidenum">
              <a:rPr lang="en-US" smtClean="0"/>
              <a:t>‹#›</a:t>
            </a:fld>
            <a:endParaRPr lang="en-US"/>
          </a:p>
        </p:txBody>
      </p:sp>
    </p:spTree>
    <p:extLst>
      <p:ext uri="{BB962C8B-B14F-4D97-AF65-F5344CB8AC3E}">
        <p14:creationId xmlns:p14="http://schemas.microsoft.com/office/powerpoint/2010/main" val="24272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4E133-7E50-6A44-AD7F-82FFE836D80C}"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84DC1-9226-6849-B4C2-3E775E87A995}" type="slidenum">
              <a:rPr lang="en-US" smtClean="0"/>
              <a:t>‹#›</a:t>
            </a:fld>
            <a:endParaRPr lang="en-US"/>
          </a:p>
        </p:txBody>
      </p:sp>
    </p:spTree>
    <p:extLst>
      <p:ext uri="{BB962C8B-B14F-4D97-AF65-F5344CB8AC3E}">
        <p14:creationId xmlns:p14="http://schemas.microsoft.com/office/powerpoint/2010/main" val="370946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hyperlink" Target="http://www.google.co.uk/url?sa=i&amp;rct=j&amp;q=&amp;esrc=s&amp;frm=1&amp;source=images&amp;cd=&amp;cad=rja&amp;uact=8&amp;ved=0CAcQjRxqFQoTCL7J4res0cgCFcM_GgodZe4C5Q&amp;url=http://www.redesdale.co.uk/age/keystageone/numbers-with-numicon/attachment/15_numicon_tallrekke2/&amp;bvm=bv.105454873,d.cWw&amp;psig=AFQjCNGc8vFkkXyK9ldsBYpiPZ3J0ZysiA&amp;ust=1445440718990210" TargetMode="External"/><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hyperlink" Target="http://www.google.co.uk/url?sa=i&amp;rct=j&amp;q=&amp;esrc=s&amp;frm=1&amp;source=images&amp;cd=&amp;cad=rja&amp;uact=8&amp;ved=0CAcQjRxqFQoTCJX0j-Kr0cgCFYY-FAodvr4KXg&amp;url=http://www.directadvantage.com/alternateviews/MULTILINK-CUBE-PACKS.htm&amp;bvm=bv.105454873,d.cWw&amp;psig=AFQjCNHVR0fe2PBgmoJS1NsUaWfTpUyn6w&amp;ust=1445440534806580"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www.google.co.uk/url?sa=i&amp;rct=j&amp;q=&amp;esrc=s&amp;frm=1&amp;source=images&amp;cd=&amp;cad=rja&amp;uact=8&amp;ved=0CAcQjRxqFQoTCPOSq-Ws0cgCFUlcFAodT84EIQ&amp;url=http://www.elementarymatters.com/2012/05/learning-math-facts-with-cuisenaire.html&amp;bvm=bv.105454873,d.cWw&amp;psig=AFQjCNEiOit9SnQGnivM-SVV5opPZx45kw&amp;ust=144544080694430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playlist?list=PLb7Q5jsm9eh_fdDPQmVpyp4XRu-raUbHc" TargetMode="External"/><Relationship Id="rId2" Type="http://schemas.openxmlformats.org/officeDocument/2006/relationships/hyperlink" Target="http://www.bbc.co.uk/skillswise/topic/times-tables" TargetMode="External"/><Relationship Id="rId1" Type="http://schemas.openxmlformats.org/officeDocument/2006/relationships/slideLayout" Target="../slideLayouts/slideLayout7.xml"/><Relationship Id="rId6" Type="http://schemas.openxmlformats.org/officeDocument/2006/relationships/hyperlink" Target="https://www.topmarks.co.uk/maths-games/7-11-years/multiplication-and-division" TargetMode="External"/><Relationship Id="rId5" Type="http://schemas.openxmlformats.org/officeDocument/2006/relationships/hyperlink" Target="http://www.primaryhomeworkhelp.co.uk/maths/timestable/interactive.htm" TargetMode="External"/><Relationship Id="rId4" Type="http://schemas.openxmlformats.org/officeDocument/2006/relationships/hyperlink" Target="https://www.stem.org.uk/resources/elibrary/resource/29648/multiplication-and-divis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ctgames.com/football2.html" TargetMode="External"/><Relationship Id="rId2" Type="http://schemas.openxmlformats.org/officeDocument/2006/relationships/hyperlink" Target="http://www.ictgames.com/soccer_subtraction.html" TargetMode="External"/><Relationship Id="rId1" Type="http://schemas.openxmlformats.org/officeDocument/2006/relationships/slideLayout" Target="../slideLayouts/slideLayout7.xml"/><Relationship Id="rId4" Type="http://schemas.openxmlformats.org/officeDocument/2006/relationships/hyperlink" Target="http://www.ictgames.com/airlineGrouping/index.ht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6" name="Rectangle 5"/>
          <p:cNvSpPr/>
          <p:nvPr/>
        </p:nvSpPr>
        <p:spPr>
          <a:xfrm>
            <a:off x="277792" y="2037325"/>
            <a:ext cx="8571879" cy="923330"/>
          </a:xfrm>
          <a:prstGeom prst="rect">
            <a:avLst/>
          </a:prstGeom>
        </p:spPr>
        <p:txBody>
          <a:bodyPr wrap="square">
            <a:spAutoFit/>
          </a:bodyPr>
          <a:lstStyle/>
          <a:p>
            <a:r>
              <a:rPr lang="en-GB" sz="3600" dirty="0"/>
              <a:t>Maths: practical strategies for home learning</a:t>
            </a:r>
            <a:r>
              <a:rPr lang="en-US" sz="4000" b="1" dirty="0" smtClean="0"/>
              <a:t/>
            </a:r>
            <a:br>
              <a:rPr lang="en-US" sz="4000" b="1" dirty="0" smtClean="0"/>
            </a:br>
            <a:r>
              <a:rPr lang="en-US" dirty="0" smtClean="0"/>
              <a:t>PARENT WORKSHOP: Thursday 11</a:t>
            </a:r>
            <a:r>
              <a:rPr lang="en-US" baseline="30000" dirty="0" smtClean="0"/>
              <a:t>th</a:t>
            </a:r>
            <a:r>
              <a:rPr lang="en-US" dirty="0" smtClean="0"/>
              <a:t> July 2019</a:t>
            </a:r>
            <a:endParaRPr lang="en-US" dirty="0"/>
          </a:p>
        </p:txBody>
      </p:sp>
      <p:pic>
        <p:nvPicPr>
          <p:cNvPr id="5" name="Picture 4" descr="Screen Shot 2019-06-18 at 17.04.44.png"/>
          <p:cNvPicPr>
            <a:picLocks noChangeAspect="1"/>
          </p:cNvPicPr>
          <p:nvPr/>
        </p:nvPicPr>
        <p:blipFill rotWithShape="1">
          <a:blip r:embed="rId2">
            <a:extLst>
              <a:ext uri="{28A0092B-C50C-407E-A947-70E740481C1C}">
                <a14:useLocalDpi xmlns:a14="http://schemas.microsoft.com/office/drawing/2010/main" val="0"/>
              </a:ext>
            </a:extLst>
          </a:blip>
          <a:srcRect t="18379" b="6559"/>
          <a:stretch/>
        </p:blipFill>
        <p:spPr>
          <a:xfrm>
            <a:off x="0" y="3205673"/>
            <a:ext cx="9144000" cy="3652327"/>
          </a:xfrm>
          <a:prstGeom prst="rect">
            <a:avLst/>
          </a:prstGeom>
        </p:spPr>
      </p:pic>
      <p:pic>
        <p:nvPicPr>
          <p:cNvPr id="8" name="Picture 7" descr="Macintosh HD:Users:susan:Desktop:Deer logo.jpg"/>
          <p:cNvPicPr/>
          <p:nvPr/>
        </p:nvPicPr>
        <p:blipFill>
          <a:blip r:embed="rId3">
            <a:extLst>
              <a:ext uri="{28A0092B-C50C-407E-A947-70E740481C1C}">
                <a14:useLocalDpi xmlns:a14="http://schemas.microsoft.com/office/drawing/2010/main" val="0"/>
              </a:ext>
            </a:extLst>
          </a:blip>
          <a:srcRect/>
          <a:stretch>
            <a:fillRect/>
          </a:stretch>
        </p:blipFill>
        <p:spPr bwMode="auto">
          <a:xfrm>
            <a:off x="6814757" y="169228"/>
            <a:ext cx="2049208" cy="1239151"/>
          </a:xfrm>
          <a:prstGeom prst="rect">
            <a:avLst/>
          </a:prstGeom>
          <a:noFill/>
          <a:ln>
            <a:noFill/>
          </a:ln>
        </p:spPr>
      </p:pic>
    </p:spTree>
    <p:extLst>
      <p:ext uri="{BB962C8B-B14F-4D97-AF65-F5344CB8AC3E}">
        <p14:creationId xmlns:p14="http://schemas.microsoft.com/office/powerpoint/2010/main" val="42257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208" y="4306403"/>
            <a:ext cx="8357017" cy="2308324"/>
          </a:xfrm>
          <a:prstGeom prst="rect">
            <a:avLst/>
          </a:prstGeom>
        </p:spPr>
        <p:txBody>
          <a:bodyPr wrap="square">
            <a:spAutoFit/>
          </a:bodyPr>
          <a:lstStyle/>
          <a:p>
            <a:r>
              <a:rPr lang="en-GB" sz="2400" dirty="0">
                <a:solidFill>
                  <a:srgbClr val="0C1F32"/>
                </a:solidFill>
                <a:latin typeface="+mj-lt"/>
              </a:rPr>
              <a:t>Children build on their existing understanding using arrays, turning the arrays around to show that you now have 5 groups of 4 and they will still total 20. This can then be linked to recalling multiplication facts, i.e. if they know their 5 times table as facts but not their 4 times table, they can use 4 x 5 to work out 5 x 4. This link needs to be made explicit.</a:t>
            </a:r>
            <a:endParaRPr lang="en-GB" sz="2400" dirty="0">
              <a:latin typeface="+mj-lt"/>
            </a:endParaRPr>
          </a:p>
        </p:txBody>
      </p:sp>
      <p:pic>
        <p:nvPicPr>
          <p:cNvPr id="3" name="Picture 2"/>
          <p:cNvPicPr>
            <a:picLocks noChangeAspect="1"/>
          </p:cNvPicPr>
          <p:nvPr/>
        </p:nvPicPr>
        <p:blipFill>
          <a:blip r:embed="rId2"/>
          <a:stretch>
            <a:fillRect/>
          </a:stretch>
        </p:blipFill>
        <p:spPr>
          <a:xfrm>
            <a:off x="226648" y="843676"/>
            <a:ext cx="5379673" cy="3188677"/>
          </a:xfrm>
          <a:prstGeom prst="rect">
            <a:avLst/>
          </a:prstGeom>
        </p:spPr>
      </p:pic>
    </p:spTree>
    <p:extLst>
      <p:ext uri="{BB962C8B-B14F-4D97-AF65-F5344CB8AC3E}">
        <p14:creationId xmlns:p14="http://schemas.microsoft.com/office/powerpoint/2010/main" val="802892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9394" y="351879"/>
            <a:ext cx="8706702" cy="3965289"/>
          </a:xfrm>
          <a:prstGeom prst="rect">
            <a:avLst/>
          </a:prstGeom>
        </p:spPr>
      </p:pic>
      <p:pic>
        <p:nvPicPr>
          <p:cNvPr id="3" name="Picture 2"/>
          <p:cNvPicPr>
            <a:picLocks noChangeAspect="1"/>
          </p:cNvPicPr>
          <p:nvPr/>
        </p:nvPicPr>
        <p:blipFill>
          <a:blip r:embed="rId4"/>
          <a:stretch>
            <a:fillRect/>
          </a:stretch>
        </p:blipFill>
        <p:spPr>
          <a:xfrm>
            <a:off x="329394" y="4317168"/>
            <a:ext cx="5379673" cy="2470107"/>
          </a:xfrm>
          <a:prstGeom prst="rect">
            <a:avLst/>
          </a:prstGeom>
        </p:spPr>
      </p:pic>
    </p:spTree>
    <p:extLst>
      <p:ext uri="{BB962C8B-B14F-4D97-AF65-F5344CB8AC3E}">
        <p14:creationId xmlns:p14="http://schemas.microsoft.com/office/powerpoint/2010/main" val="245608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960" y="449782"/>
            <a:ext cx="7336905" cy="5508896"/>
          </a:xfrm>
          <a:prstGeom prst="rect">
            <a:avLst/>
          </a:prstGeom>
        </p:spPr>
      </p:pic>
    </p:spTree>
    <p:extLst>
      <p:ext uri="{BB962C8B-B14F-4D97-AF65-F5344CB8AC3E}">
        <p14:creationId xmlns:p14="http://schemas.microsoft.com/office/powerpoint/2010/main" val="415161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695" y="650171"/>
            <a:ext cx="8115865" cy="3790223"/>
          </a:xfrm>
          <a:prstGeom prst="rect">
            <a:avLst/>
          </a:prstGeom>
        </p:spPr>
      </p:pic>
      <p:sp>
        <p:nvSpPr>
          <p:cNvPr id="3" name="TextBox 2"/>
          <p:cNvSpPr txBox="1"/>
          <p:nvPr/>
        </p:nvSpPr>
        <p:spPr>
          <a:xfrm>
            <a:off x="173695" y="4601980"/>
            <a:ext cx="8115865" cy="1384995"/>
          </a:xfrm>
          <a:prstGeom prst="rect">
            <a:avLst/>
          </a:prstGeom>
          <a:noFill/>
        </p:spPr>
        <p:txBody>
          <a:bodyPr wrap="square" rtlCol="0">
            <a:spAutoFit/>
          </a:bodyPr>
          <a:lstStyle/>
          <a:p>
            <a:r>
              <a:rPr lang="en-GB" sz="2800" dirty="0" smtClean="0"/>
              <a:t>A few multiplications, divisions, products of the same times table.</a:t>
            </a:r>
          </a:p>
          <a:p>
            <a:r>
              <a:rPr lang="en-GB" sz="2800" dirty="0" smtClean="0"/>
              <a:t>The children shout out the answer as they hop along</a:t>
            </a:r>
            <a:endParaRPr lang="en-GB" sz="2800" dirty="0"/>
          </a:p>
        </p:txBody>
      </p:sp>
    </p:spTree>
    <p:extLst>
      <p:ext uri="{BB962C8B-B14F-4D97-AF65-F5344CB8AC3E}">
        <p14:creationId xmlns:p14="http://schemas.microsoft.com/office/powerpoint/2010/main" val="257014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243" y="326973"/>
            <a:ext cx="8430785" cy="5983886"/>
          </a:xfrm>
          <a:prstGeom prst="rect">
            <a:avLst/>
          </a:prstGeom>
        </p:spPr>
      </p:pic>
    </p:spTree>
    <p:extLst>
      <p:ext uri="{BB962C8B-B14F-4D97-AF65-F5344CB8AC3E}">
        <p14:creationId xmlns:p14="http://schemas.microsoft.com/office/powerpoint/2010/main" val="188153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862" y="209862"/>
            <a:ext cx="8634335" cy="1077218"/>
          </a:xfrm>
          <a:prstGeom prst="rect">
            <a:avLst/>
          </a:prstGeom>
          <a:noFill/>
        </p:spPr>
        <p:txBody>
          <a:bodyPr wrap="square" rtlCol="0">
            <a:spAutoFit/>
          </a:bodyPr>
          <a:lstStyle/>
          <a:p>
            <a:r>
              <a:rPr lang="en-GB" sz="3200" dirty="0" smtClean="0"/>
              <a:t>Knowing when to use efficient and appropriate strategies to calculate an answer </a:t>
            </a:r>
            <a:endParaRPr lang="en-GB" sz="3200" dirty="0"/>
          </a:p>
        </p:txBody>
      </p:sp>
      <p:pic>
        <p:nvPicPr>
          <p:cNvPr id="3" name="Picture 2"/>
          <p:cNvPicPr>
            <a:picLocks noChangeAspect="1"/>
          </p:cNvPicPr>
          <p:nvPr/>
        </p:nvPicPr>
        <p:blipFill>
          <a:blip r:embed="rId3"/>
          <a:stretch>
            <a:fillRect/>
          </a:stretch>
        </p:blipFill>
        <p:spPr>
          <a:xfrm>
            <a:off x="377364" y="1287080"/>
            <a:ext cx="8226989" cy="2177989"/>
          </a:xfrm>
          <a:prstGeom prst="rect">
            <a:avLst/>
          </a:prstGeom>
        </p:spPr>
      </p:pic>
      <p:sp>
        <p:nvSpPr>
          <p:cNvPr id="4" name="TextBox 3"/>
          <p:cNvSpPr txBox="1"/>
          <p:nvPr/>
        </p:nvSpPr>
        <p:spPr>
          <a:xfrm>
            <a:off x="293612" y="3465069"/>
            <a:ext cx="8466833" cy="3477875"/>
          </a:xfrm>
          <a:prstGeom prst="rect">
            <a:avLst/>
          </a:prstGeom>
          <a:noFill/>
        </p:spPr>
        <p:txBody>
          <a:bodyPr wrap="square" rtlCol="0">
            <a:spAutoFit/>
          </a:bodyPr>
          <a:lstStyle/>
          <a:p>
            <a:r>
              <a:rPr lang="en-GB" sz="2000" dirty="0" smtClean="0"/>
              <a:t>Use three post it notes and jot down the headings as above.</a:t>
            </a:r>
          </a:p>
          <a:p>
            <a:r>
              <a:rPr lang="en-GB" sz="2000" dirty="0" smtClean="0"/>
              <a:t>On other post it notes, write one calculation per post it note</a:t>
            </a:r>
          </a:p>
          <a:p>
            <a:r>
              <a:rPr lang="en-GB" sz="2000" dirty="0" smtClean="0"/>
              <a:t>Decide on your tables whether the most appropriate method would be mental, a quick jotting or formal written method.</a:t>
            </a:r>
          </a:p>
          <a:p>
            <a:r>
              <a:rPr lang="en-GB" sz="2000" dirty="0" smtClean="0"/>
              <a:t>Consider:</a:t>
            </a:r>
          </a:p>
          <a:p>
            <a:r>
              <a:rPr lang="en-GB" sz="2000" dirty="0" smtClean="0"/>
              <a:t>Why have you placed this calculation there?</a:t>
            </a:r>
          </a:p>
          <a:p>
            <a:r>
              <a:rPr lang="en-GB" sz="2000" dirty="0" smtClean="0"/>
              <a:t>Could you have used your knowledge of other facts to do it mentally? Or jottings?</a:t>
            </a:r>
          </a:p>
          <a:p>
            <a:r>
              <a:rPr lang="en-GB" sz="2000" dirty="0" smtClean="0"/>
              <a:t>Are there lots of different ways to solve the calculation?</a:t>
            </a:r>
          </a:p>
          <a:p>
            <a:r>
              <a:rPr lang="en-GB" sz="2000" dirty="0" smtClean="0"/>
              <a:t>Are some methods more efficient and appropriate than others? Why?</a:t>
            </a:r>
          </a:p>
          <a:p>
            <a:r>
              <a:rPr lang="en-GB" sz="2000" dirty="0" smtClean="0"/>
              <a:t>Can you explain why and how you placed the calculation in that pile?</a:t>
            </a:r>
            <a:endParaRPr lang="en-GB" sz="2000" dirty="0"/>
          </a:p>
        </p:txBody>
      </p:sp>
    </p:spTree>
    <p:extLst>
      <p:ext uri="{BB962C8B-B14F-4D97-AF65-F5344CB8AC3E}">
        <p14:creationId xmlns:p14="http://schemas.microsoft.com/office/powerpoint/2010/main" val="241537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00214" y="3428999"/>
            <a:ext cx="2839952" cy="1562725"/>
          </a:xfrm>
          <a:prstGeom prst="rect">
            <a:avLst/>
          </a:prstGeom>
        </p:spPr>
      </p:pic>
      <p:pic>
        <p:nvPicPr>
          <p:cNvPr id="4" name="Picture 3"/>
          <p:cNvPicPr>
            <a:picLocks noChangeAspect="1"/>
          </p:cNvPicPr>
          <p:nvPr/>
        </p:nvPicPr>
        <p:blipFill>
          <a:blip r:embed="rId4"/>
          <a:stretch>
            <a:fillRect/>
          </a:stretch>
        </p:blipFill>
        <p:spPr>
          <a:xfrm>
            <a:off x="380064" y="5340988"/>
            <a:ext cx="2458387" cy="1321383"/>
          </a:xfrm>
          <a:prstGeom prst="rect">
            <a:avLst/>
          </a:prstGeom>
        </p:spPr>
      </p:pic>
      <p:pic>
        <p:nvPicPr>
          <p:cNvPr id="5" name="Picture 4"/>
          <p:cNvPicPr>
            <a:picLocks noChangeAspect="1"/>
          </p:cNvPicPr>
          <p:nvPr/>
        </p:nvPicPr>
        <p:blipFill>
          <a:blip r:embed="rId5"/>
          <a:stretch>
            <a:fillRect/>
          </a:stretch>
        </p:blipFill>
        <p:spPr>
          <a:xfrm>
            <a:off x="5600214" y="5163017"/>
            <a:ext cx="2753350" cy="1537585"/>
          </a:xfrm>
          <a:prstGeom prst="rect">
            <a:avLst/>
          </a:prstGeom>
        </p:spPr>
      </p:pic>
      <p:pic>
        <p:nvPicPr>
          <p:cNvPr id="6" name="Picture 5"/>
          <p:cNvPicPr>
            <a:picLocks noChangeAspect="1"/>
          </p:cNvPicPr>
          <p:nvPr/>
        </p:nvPicPr>
        <p:blipFill>
          <a:blip r:embed="rId6"/>
          <a:stretch>
            <a:fillRect/>
          </a:stretch>
        </p:blipFill>
        <p:spPr>
          <a:xfrm>
            <a:off x="2264848" y="2021679"/>
            <a:ext cx="2930656" cy="1230552"/>
          </a:xfrm>
          <a:prstGeom prst="rect">
            <a:avLst/>
          </a:prstGeom>
        </p:spPr>
      </p:pic>
      <p:pic>
        <p:nvPicPr>
          <p:cNvPr id="7" name="Picture 6"/>
          <p:cNvPicPr>
            <a:picLocks noChangeAspect="1"/>
          </p:cNvPicPr>
          <p:nvPr/>
        </p:nvPicPr>
        <p:blipFill>
          <a:blip r:embed="rId7"/>
          <a:stretch>
            <a:fillRect/>
          </a:stretch>
        </p:blipFill>
        <p:spPr>
          <a:xfrm>
            <a:off x="337885" y="2031602"/>
            <a:ext cx="1956170" cy="1143959"/>
          </a:xfrm>
          <a:prstGeom prst="rect">
            <a:avLst/>
          </a:prstGeom>
        </p:spPr>
      </p:pic>
      <p:sp>
        <p:nvSpPr>
          <p:cNvPr id="8" name="Rectangle 7"/>
          <p:cNvSpPr/>
          <p:nvPr/>
        </p:nvSpPr>
        <p:spPr>
          <a:xfrm>
            <a:off x="337885" y="82687"/>
            <a:ext cx="8566272" cy="1938992"/>
          </a:xfrm>
          <a:prstGeom prst="rect">
            <a:avLst/>
          </a:prstGeom>
        </p:spPr>
        <p:txBody>
          <a:bodyPr wrap="square">
            <a:spAutoFit/>
          </a:bodyPr>
          <a:lstStyle/>
          <a:p>
            <a:r>
              <a:rPr lang="en-GB" sz="2000" dirty="0"/>
              <a:t>Why have you placed this calculation there?</a:t>
            </a:r>
          </a:p>
          <a:p>
            <a:r>
              <a:rPr lang="en-GB" sz="2000" dirty="0"/>
              <a:t>Could you have used your knowledge of other facts to do it mentally? Or jottings?</a:t>
            </a:r>
          </a:p>
          <a:p>
            <a:r>
              <a:rPr lang="en-GB" sz="2000" dirty="0"/>
              <a:t>Are there lots of different ways to solve the calculation?</a:t>
            </a:r>
          </a:p>
          <a:p>
            <a:r>
              <a:rPr lang="en-GB" sz="2000" dirty="0"/>
              <a:t>Are some methods more efficient and appropriate than others? Why?</a:t>
            </a:r>
          </a:p>
          <a:p>
            <a:r>
              <a:rPr lang="en-GB" sz="2000" dirty="0"/>
              <a:t>Can you explain why and how you placed the calculation in that pile?</a:t>
            </a:r>
          </a:p>
        </p:txBody>
      </p:sp>
      <p:pic>
        <p:nvPicPr>
          <p:cNvPr id="9" name="Picture 8"/>
          <p:cNvPicPr>
            <a:picLocks noChangeAspect="1"/>
          </p:cNvPicPr>
          <p:nvPr/>
        </p:nvPicPr>
        <p:blipFill>
          <a:blip r:embed="rId8"/>
          <a:stretch>
            <a:fillRect/>
          </a:stretch>
        </p:blipFill>
        <p:spPr>
          <a:xfrm>
            <a:off x="5166297" y="2058063"/>
            <a:ext cx="2888763" cy="1142069"/>
          </a:xfrm>
          <a:prstGeom prst="rect">
            <a:avLst/>
          </a:prstGeom>
        </p:spPr>
      </p:pic>
      <p:pic>
        <p:nvPicPr>
          <p:cNvPr id="10" name="Picture 9"/>
          <p:cNvPicPr>
            <a:picLocks noChangeAspect="1"/>
          </p:cNvPicPr>
          <p:nvPr/>
        </p:nvPicPr>
        <p:blipFill>
          <a:blip r:embed="rId9"/>
          <a:stretch>
            <a:fillRect/>
          </a:stretch>
        </p:blipFill>
        <p:spPr>
          <a:xfrm>
            <a:off x="2685010" y="5401940"/>
            <a:ext cx="2915204" cy="1394228"/>
          </a:xfrm>
          <a:prstGeom prst="rect">
            <a:avLst/>
          </a:prstGeom>
        </p:spPr>
      </p:pic>
      <p:pic>
        <p:nvPicPr>
          <p:cNvPr id="11" name="Picture 10"/>
          <p:cNvPicPr>
            <a:picLocks noChangeAspect="1"/>
          </p:cNvPicPr>
          <p:nvPr/>
        </p:nvPicPr>
        <p:blipFill>
          <a:blip r:embed="rId10"/>
          <a:stretch>
            <a:fillRect/>
          </a:stretch>
        </p:blipFill>
        <p:spPr>
          <a:xfrm>
            <a:off x="2264848" y="3593944"/>
            <a:ext cx="2595561" cy="1405331"/>
          </a:xfrm>
          <a:prstGeom prst="rect">
            <a:avLst/>
          </a:prstGeom>
        </p:spPr>
      </p:pic>
    </p:spTree>
    <p:extLst>
      <p:ext uri="{BB962C8B-B14F-4D97-AF65-F5344CB8AC3E}">
        <p14:creationId xmlns:p14="http://schemas.microsoft.com/office/powerpoint/2010/main" val="89862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99" y="196284"/>
            <a:ext cx="8254293" cy="5424554"/>
          </a:xfrm>
          <a:prstGeom prst="rect">
            <a:avLst/>
          </a:prstGeom>
        </p:spPr>
      </p:pic>
    </p:spTree>
    <p:extLst>
      <p:ext uri="{BB962C8B-B14F-4D97-AF65-F5344CB8AC3E}">
        <p14:creationId xmlns:p14="http://schemas.microsoft.com/office/powerpoint/2010/main" val="31597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0196"/>
            <a:ext cx="7585023" cy="6958196"/>
          </a:xfrm>
          <a:prstGeom prst="rect">
            <a:avLst/>
          </a:prstGeom>
        </p:spPr>
      </p:pic>
    </p:spTree>
    <p:extLst>
      <p:ext uri="{BB962C8B-B14F-4D97-AF65-F5344CB8AC3E}">
        <p14:creationId xmlns:p14="http://schemas.microsoft.com/office/powerpoint/2010/main" val="508675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524" y="521178"/>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A4FFB"/>
                </a:solidFill>
              </a:rPr>
              <a:t>Manipulatives used in class to support understanding</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pic>
        <p:nvPicPr>
          <p:cNvPr id="5" name="Picture 4" descr="Screen Shot 2019-06-18 at 17.04.44.png"/>
          <p:cNvPicPr>
            <a:picLocks noChangeAspect="1"/>
          </p:cNvPicPr>
          <p:nvPr/>
        </p:nvPicPr>
        <p:blipFill rotWithShape="1">
          <a:blip r:embed="rId3">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pic>
        <p:nvPicPr>
          <p:cNvPr id="9" name="Picture 8"/>
          <p:cNvPicPr>
            <a:picLocks noChangeAspect="1"/>
          </p:cNvPicPr>
          <p:nvPr/>
        </p:nvPicPr>
        <p:blipFill>
          <a:blip r:embed="rId4"/>
          <a:stretch>
            <a:fillRect/>
          </a:stretch>
        </p:blipFill>
        <p:spPr>
          <a:xfrm>
            <a:off x="6067945" y="2835781"/>
            <a:ext cx="2489466" cy="1918113"/>
          </a:xfrm>
          <a:prstGeom prst="rect">
            <a:avLst/>
          </a:prstGeom>
        </p:spPr>
      </p:pic>
      <p:pic>
        <p:nvPicPr>
          <p:cNvPr id="12" name="Picture 2" descr="http://www.directadvantage.com/images/20/69500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93" y="994845"/>
            <a:ext cx="2143593" cy="16883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redesdale.co.uk/wp-content/uploads/15_numicon_tallrekke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6306" y="1154326"/>
            <a:ext cx="3052744" cy="18059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1.bp.blogspot.com/-d8WaaqKrfqc/T6W6CmngFXI/AAAAAAAABQU/m5E7QGLC65Q/s1600/cuisenaire.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2346" y="1043081"/>
            <a:ext cx="2514600" cy="2309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a:stretch>
            <a:fillRect/>
          </a:stretch>
        </p:blipFill>
        <p:spPr>
          <a:xfrm>
            <a:off x="429816" y="2960265"/>
            <a:ext cx="2285852" cy="1835688"/>
          </a:xfrm>
          <a:prstGeom prst="rect">
            <a:avLst/>
          </a:prstGeom>
        </p:spPr>
      </p:pic>
      <p:pic>
        <p:nvPicPr>
          <p:cNvPr id="17" name="Picture 16"/>
          <p:cNvPicPr>
            <a:picLocks noChangeAspect="1"/>
          </p:cNvPicPr>
          <p:nvPr/>
        </p:nvPicPr>
        <p:blipFill>
          <a:blip r:embed="rId12"/>
          <a:stretch>
            <a:fillRect/>
          </a:stretch>
        </p:blipFill>
        <p:spPr>
          <a:xfrm>
            <a:off x="3254296" y="3472968"/>
            <a:ext cx="2152650" cy="1322985"/>
          </a:xfrm>
          <a:prstGeom prst="rect">
            <a:avLst/>
          </a:prstGeom>
        </p:spPr>
      </p:pic>
    </p:spTree>
    <p:extLst>
      <p:ext uri="{BB962C8B-B14F-4D97-AF65-F5344CB8AC3E}">
        <p14:creationId xmlns:p14="http://schemas.microsoft.com/office/powerpoint/2010/main" val="2790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9082" y="1348939"/>
            <a:ext cx="6095312" cy="5509200"/>
          </a:xfrm>
          <a:prstGeom prst="rect">
            <a:avLst/>
          </a:prstGeom>
        </p:spPr>
        <p:txBody>
          <a:bodyPr wrap="square">
            <a:spAutoFit/>
          </a:bodyPr>
          <a:lstStyle/>
          <a:p>
            <a:pPr marL="285750" indent="-285750">
              <a:buClr>
                <a:srgbClr val="7030A0"/>
              </a:buClr>
              <a:buFont typeface="Arial" panose="020B0604020202020204" pitchFamily="34" charset="0"/>
              <a:buChar char="•"/>
            </a:pPr>
            <a:r>
              <a:rPr lang="en-GB" sz="3200" dirty="0" smtClean="0"/>
              <a:t>To share curriculum expectations</a:t>
            </a:r>
          </a:p>
          <a:p>
            <a:pPr marL="285750" indent="-285750">
              <a:buClr>
                <a:srgbClr val="7030A0"/>
              </a:buClr>
              <a:buFont typeface="Arial" panose="020B0604020202020204" pitchFamily="34" charset="0"/>
              <a:buChar char="•"/>
            </a:pPr>
            <a:r>
              <a:rPr lang="en-GB" sz="3200" dirty="0" smtClean="0"/>
              <a:t>To </a:t>
            </a:r>
            <a:r>
              <a:rPr lang="en-GB" sz="3200" dirty="0"/>
              <a:t>understand the skills and expectations needed at </a:t>
            </a:r>
            <a:r>
              <a:rPr lang="en-GB" sz="3200" dirty="0" smtClean="0"/>
              <a:t>KS2</a:t>
            </a:r>
          </a:p>
          <a:p>
            <a:pPr marL="285750" indent="-285750">
              <a:buClr>
                <a:srgbClr val="7030A0"/>
              </a:buClr>
              <a:buFont typeface="Arial" panose="020B0604020202020204" pitchFamily="34" charset="0"/>
              <a:buChar char="•"/>
            </a:pPr>
            <a:r>
              <a:rPr lang="en-GB" sz="3200" dirty="0" smtClean="0"/>
              <a:t>To </a:t>
            </a:r>
            <a:r>
              <a:rPr lang="en-GB" sz="3200" dirty="0"/>
              <a:t>identify strategies that can support home learning in </a:t>
            </a:r>
            <a:r>
              <a:rPr lang="en-GB" sz="3200" dirty="0" smtClean="0"/>
              <a:t>number</a:t>
            </a:r>
          </a:p>
          <a:p>
            <a:pPr marL="285750" indent="-285750">
              <a:buClr>
                <a:srgbClr val="7030A0"/>
              </a:buClr>
              <a:buFont typeface="Arial" panose="020B0604020202020204" pitchFamily="34" charset="0"/>
              <a:buChar char="•"/>
            </a:pPr>
            <a:r>
              <a:rPr lang="en-GB" sz="3200" dirty="0" smtClean="0"/>
              <a:t>To explore how the Concrete</a:t>
            </a:r>
            <a:r>
              <a:rPr lang="en-GB" sz="3200" dirty="0"/>
              <a:t>, Practical, Abstract </a:t>
            </a:r>
            <a:r>
              <a:rPr lang="en-GB" sz="3200" dirty="0" smtClean="0"/>
              <a:t>approach supports learning </a:t>
            </a:r>
          </a:p>
          <a:p>
            <a:pPr marL="285750" indent="-285750">
              <a:buClr>
                <a:srgbClr val="7030A0"/>
              </a:buClr>
              <a:buFont typeface="Arial" panose="020B0604020202020204" pitchFamily="34" charset="0"/>
              <a:buChar char="•"/>
            </a:pPr>
            <a:r>
              <a:rPr lang="en-GB" sz="3200" dirty="0" smtClean="0"/>
              <a:t>To share the Bar </a:t>
            </a:r>
            <a:r>
              <a:rPr lang="en-GB" sz="3200" dirty="0"/>
              <a:t>Modelling </a:t>
            </a:r>
            <a:r>
              <a:rPr lang="en-GB" sz="3200" dirty="0" smtClean="0"/>
              <a:t>approach for </a:t>
            </a:r>
            <a:r>
              <a:rPr lang="en-GB" sz="3200" dirty="0"/>
              <a:t>problem solving</a:t>
            </a:r>
          </a:p>
          <a:p>
            <a:pPr marL="285750" indent="-285750">
              <a:buFont typeface="Arial"/>
              <a:buChar char="•"/>
            </a:pPr>
            <a:endParaRPr lang="en-US" sz="3200" dirty="0" smtClean="0"/>
          </a:p>
        </p:txBody>
      </p:sp>
      <p:sp>
        <p:nvSpPr>
          <p:cNvPr id="3" name="Title 1"/>
          <p:cNvSpPr txBox="1">
            <a:spLocks/>
          </p:cNvSpPr>
          <p:nvPr/>
        </p:nvSpPr>
        <p:spPr>
          <a:xfrm>
            <a:off x="2399082" y="521178"/>
            <a:ext cx="6415683"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A4FFB"/>
                </a:solidFill>
              </a:rPr>
              <a:t>Aims for this session</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pic>
        <p:nvPicPr>
          <p:cNvPr id="4" name="Picture 3" descr="Screen Shot 2019-06-18 at 17.04.44.png"/>
          <p:cNvPicPr>
            <a:picLocks noChangeAspect="1"/>
          </p:cNvPicPr>
          <p:nvPr/>
        </p:nvPicPr>
        <p:blipFill rotWithShape="1">
          <a:blip r:embed="rId2">
            <a:extLst>
              <a:ext uri="{28A0092B-C50C-407E-A947-70E740481C1C}">
                <a14:useLocalDpi xmlns:a14="http://schemas.microsoft.com/office/drawing/2010/main" val="0"/>
              </a:ext>
            </a:extLst>
          </a:blip>
          <a:srcRect l="74709" r="7932"/>
          <a:stretch/>
        </p:blipFill>
        <p:spPr>
          <a:xfrm>
            <a:off x="0" y="0"/>
            <a:ext cx="2237154" cy="6870958"/>
          </a:xfrm>
          <a:prstGeom prst="rect">
            <a:avLst/>
          </a:prstGeom>
        </p:spPr>
      </p:pic>
    </p:spTree>
    <p:extLst>
      <p:ext uri="{BB962C8B-B14F-4D97-AF65-F5344CB8AC3E}">
        <p14:creationId xmlns:p14="http://schemas.microsoft.com/office/powerpoint/2010/main" val="3408634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345" y="375769"/>
            <a:ext cx="8360999" cy="5418380"/>
          </a:xfrm>
          <a:prstGeom prst="rect">
            <a:avLst/>
          </a:prstGeom>
        </p:spPr>
      </p:pic>
    </p:spTree>
    <p:extLst>
      <p:ext uri="{BB962C8B-B14F-4D97-AF65-F5344CB8AC3E}">
        <p14:creationId xmlns:p14="http://schemas.microsoft.com/office/powerpoint/2010/main" val="301993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871" y="3087974"/>
            <a:ext cx="8829207" cy="2246769"/>
          </a:xfrm>
          <a:prstGeom prst="rect">
            <a:avLst/>
          </a:prstGeom>
          <a:noFill/>
        </p:spPr>
        <p:txBody>
          <a:bodyPr wrap="square" rtlCol="0">
            <a:spAutoFit/>
          </a:bodyPr>
          <a:lstStyle/>
          <a:p>
            <a:r>
              <a:rPr lang="en-GB" sz="2000" b="1" dirty="0" smtClean="0">
                <a:solidFill>
                  <a:srgbClr val="0A4FFB"/>
                </a:solidFill>
              </a:rPr>
              <a:t>Using </a:t>
            </a:r>
            <a:r>
              <a:rPr lang="en-GB" sz="2000" b="1" dirty="0" err="1">
                <a:solidFill>
                  <a:srgbClr val="0A4FFB"/>
                </a:solidFill>
              </a:rPr>
              <a:t>dienes</a:t>
            </a:r>
            <a:r>
              <a:rPr lang="en-GB" sz="2000" b="1" dirty="0">
                <a:solidFill>
                  <a:srgbClr val="0A4FFB"/>
                </a:solidFill>
              </a:rPr>
              <a:t> </a:t>
            </a:r>
            <a:r>
              <a:rPr lang="en-GB" sz="2000" b="1" dirty="0" smtClean="0">
                <a:solidFill>
                  <a:srgbClr val="0A4FFB"/>
                </a:solidFill>
              </a:rPr>
              <a:t>, create an even number between 50 and 90 and </a:t>
            </a:r>
            <a:r>
              <a:rPr lang="en-GB" sz="2000" b="1" dirty="0">
                <a:solidFill>
                  <a:srgbClr val="0A4FFB"/>
                </a:solidFill>
              </a:rPr>
              <a:t>add 10 or 100 or 1000 each time. Read the number, say the number and explain what each value of each digit is.</a:t>
            </a:r>
          </a:p>
          <a:p>
            <a:r>
              <a:rPr lang="en-GB" sz="2000" b="1" dirty="0">
                <a:solidFill>
                  <a:srgbClr val="7030A0"/>
                </a:solidFill>
              </a:rPr>
              <a:t> </a:t>
            </a:r>
            <a:r>
              <a:rPr lang="en-GB" sz="2000" b="1" dirty="0" smtClean="0">
                <a:solidFill>
                  <a:srgbClr val="7030A0"/>
                </a:solidFill>
              </a:rPr>
              <a:t>With place </a:t>
            </a:r>
            <a:r>
              <a:rPr lang="en-GB" sz="2000" b="1" dirty="0">
                <a:solidFill>
                  <a:srgbClr val="7030A0"/>
                </a:solidFill>
              </a:rPr>
              <a:t>value counters, make record &amp; </a:t>
            </a:r>
            <a:r>
              <a:rPr lang="en-GB" sz="2000" b="1" dirty="0" smtClean="0">
                <a:solidFill>
                  <a:srgbClr val="7030A0"/>
                </a:solidFill>
              </a:rPr>
              <a:t>say numbers of your choice… e.g</a:t>
            </a:r>
            <a:r>
              <a:rPr lang="en-GB" sz="2000" b="1" dirty="0">
                <a:solidFill>
                  <a:srgbClr val="7030A0"/>
                </a:solidFill>
              </a:rPr>
              <a:t>.</a:t>
            </a:r>
          </a:p>
          <a:p>
            <a:r>
              <a:rPr lang="en-GB" sz="2000" b="1" dirty="0">
                <a:solidFill>
                  <a:srgbClr val="7030A0"/>
                </a:solidFill>
              </a:rPr>
              <a:t>1,250,000 </a:t>
            </a:r>
          </a:p>
          <a:p>
            <a:r>
              <a:rPr lang="en-GB" sz="2000" b="1" dirty="0">
                <a:solidFill>
                  <a:srgbClr val="7030A0"/>
                </a:solidFill>
              </a:rPr>
              <a:t>1, 325, 200 </a:t>
            </a:r>
          </a:p>
          <a:p>
            <a:r>
              <a:rPr lang="en-GB" sz="2000" b="1" dirty="0">
                <a:solidFill>
                  <a:srgbClr val="7030A0"/>
                </a:solidFill>
              </a:rPr>
              <a:t>One million, three hundred and twenty thousand and fifty four</a:t>
            </a:r>
            <a:r>
              <a:rPr lang="en-GB" sz="2000" b="1" dirty="0" smtClean="0">
                <a:solidFill>
                  <a:srgbClr val="7030A0"/>
                </a:solidFill>
              </a:rPr>
              <a:t>.</a:t>
            </a:r>
            <a:endParaRPr lang="en-GB" dirty="0">
              <a:solidFill>
                <a:srgbClr val="7030A0"/>
              </a:solidFill>
            </a:endParaRPr>
          </a:p>
        </p:txBody>
      </p:sp>
      <p:pic>
        <p:nvPicPr>
          <p:cNvPr id="7" name="Picture 6"/>
          <p:cNvPicPr>
            <a:picLocks noChangeAspect="1"/>
          </p:cNvPicPr>
          <p:nvPr/>
        </p:nvPicPr>
        <p:blipFill>
          <a:blip r:embed="rId3"/>
          <a:stretch>
            <a:fillRect/>
          </a:stretch>
        </p:blipFill>
        <p:spPr>
          <a:xfrm>
            <a:off x="194872" y="198464"/>
            <a:ext cx="8829207" cy="2889510"/>
          </a:xfrm>
          <a:prstGeom prst="rect">
            <a:avLst/>
          </a:prstGeom>
        </p:spPr>
      </p:pic>
      <p:pic>
        <p:nvPicPr>
          <p:cNvPr id="3" name="Picture 2"/>
          <p:cNvPicPr>
            <a:picLocks noChangeAspect="1"/>
          </p:cNvPicPr>
          <p:nvPr/>
        </p:nvPicPr>
        <p:blipFill>
          <a:blip r:embed="rId4"/>
          <a:stretch>
            <a:fillRect/>
          </a:stretch>
        </p:blipFill>
        <p:spPr>
          <a:xfrm>
            <a:off x="194872" y="5334743"/>
            <a:ext cx="5621312" cy="1612083"/>
          </a:xfrm>
          <a:prstGeom prst="rect">
            <a:avLst/>
          </a:prstGeom>
        </p:spPr>
      </p:pic>
    </p:spTree>
    <p:extLst>
      <p:ext uri="{BB962C8B-B14F-4D97-AF65-F5344CB8AC3E}">
        <p14:creationId xmlns:p14="http://schemas.microsoft.com/office/powerpoint/2010/main" val="1318810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24" y="1348939"/>
            <a:ext cx="7890870" cy="5262979"/>
          </a:xfrm>
          <a:prstGeom prst="rect">
            <a:avLst/>
          </a:prstGeom>
        </p:spPr>
        <p:txBody>
          <a:bodyPr wrap="square">
            <a:spAutoFit/>
          </a:bodyPr>
          <a:lstStyle/>
          <a:p>
            <a:pPr marL="342900" lvl="0" indent="-342900">
              <a:buFont typeface="Wingdings" panose="05000000000000000000" pitchFamily="2" charset="2"/>
              <a:buChar char="Ø"/>
            </a:pPr>
            <a:r>
              <a:rPr lang="en-GB" sz="2400" dirty="0" smtClean="0"/>
              <a:t>Ask </a:t>
            </a:r>
            <a:r>
              <a:rPr lang="en-GB" sz="2400" dirty="0"/>
              <a:t>your child to get a handful of 5p coins. Use to model structure of times tables, e.g. show 10 lots of 5p, what is 5 groups of </a:t>
            </a:r>
            <a:r>
              <a:rPr lang="en-GB" sz="2400" dirty="0" smtClean="0"/>
              <a:t>12p</a:t>
            </a:r>
            <a:r>
              <a:rPr lang="en-GB" sz="2400" dirty="0"/>
              <a:t>? 5p times </a:t>
            </a:r>
            <a:r>
              <a:rPr lang="en-GB" sz="2400" dirty="0" smtClean="0"/>
              <a:t>13 </a:t>
            </a:r>
            <a:r>
              <a:rPr lang="en-GB" sz="2400" dirty="0"/>
              <a:t>?</a:t>
            </a:r>
          </a:p>
          <a:p>
            <a:pPr lvl="0"/>
            <a:r>
              <a:rPr lang="en-GB" sz="2400" u="sng" dirty="0" smtClean="0">
                <a:hlinkClick r:id="rId2"/>
              </a:rPr>
              <a:t>http</a:t>
            </a:r>
            <a:r>
              <a:rPr lang="en-GB" sz="2400" u="sng" dirty="0">
                <a:hlinkClick r:id="rId2"/>
              </a:rPr>
              <a:t>://www.bbc.co.uk/skillswise/topic/times-tables</a:t>
            </a:r>
            <a:endParaRPr lang="en-GB" sz="2400" dirty="0"/>
          </a:p>
          <a:p>
            <a:pPr lvl="0"/>
            <a:r>
              <a:rPr lang="en-GB" sz="2400" dirty="0"/>
              <a:t>Singing times tables songs with modern pop songs </a:t>
            </a:r>
            <a:r>
              <a:rPr lang="en-GB" sz="2400" u="sng" dirty="0">
                <a:hlinkClick r:id="rId3"/>
              </a:rPr>
              <a:t>https://www.youtube.com/playlist?list=PLb7Q5jsm9eh_fdDPQmVpyp4XRu-raUbHc</a:t>
            </a:r>
            <a:endParaRPr lang="en-GB" sz="2400" dirty="0"/>
          </a:p>
          <a:p>
            <a:r>
              <a:rPr lang="en-GB" sz="2400" dirty="0"/>
              <a:t>Practising games can be accessed on these websites:</a:t>
            </a:r>
          </a:p>
          <a:p>
            <a:pPr lvl="0"/>
            <a:r>
              <a:rPr lang="en-GB" sz="2400" u="sng" dirty="0">
                <a:hlinkClick r:id="rId4"/>
              </a:rPr>
              <a:t>https://www.stem.org.uk/resources/elibrary/resource/29648/multiplication-and-division</a:t>
            </a:r>
            <a:endParaRPr lang="en-GB" sz="2400" dirty="0"/>
          </a:p>
          <a:p>
            <a:pPr lvl="0"/>
            <a:r>
              <a:rPr lang="en-GB" sz="2400" u="sng" dirty="0">
                <a:hlinkClick r:id="rId5"/>
              </a:rPr>
              <a:t>http://www.primaryhomeworkhelp.co.uk/maths/timestable/interactive.htm</a:t>
            </a:r>
            <a:endParaRPr lang="en-GB" sz="2400" dirty="0"/>
          </a:p>
          <a:p>
            <a:pPr lvl="0"/>
            <a:r>
              <a:rPr lang="en-GB" sz="2400" u="sng" dirty="0">
                <a:hlinkClick r:id="rId6"/>
              </a:rPr>
              <a:t>https://www.topmarks.co.uk/maths-games/7-11-years/multiplication-and-division</a:t>
            </a:r>
            <a:endParaRPr lang="en-GB" sz="2400" dirty="0"/>
          </a:p>
        </p:txBody>
      </p:sp>
      <p:sp>
        <p:nvSpPr>
          <p:cNvPr id="3" name="Title 1"/>
          <p:cNvSpPr txBox="1">
            <a:spLocks/>
          </p:cNvSpPr>
          <p:nvPr/>
        </p:nvSpPr>
        <p:spPr>
          <a:xfrm>
            <a:off x="603524" y="521178"/>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A4FFB"/>
                </a:solidFill>
              </a:rPr>
              <a:t>Strategies to support home learning in Number</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spTree>
    <p:extLst>
      <p:ext uri="{BB962C8B-B14F-4D97-AF65-F5344CB8AC3E}">
        <p14:creationId xmlns:p14="http://schemas.microsoft.com/office/powerpoint/2010/main" val="1440480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524" y="10835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A4FFB"/>
                </a:solidFill>
              </a:rPr>
              <a:t>Expectations by the end of Year </a:t>
            </a:r>
            <a:r>
              <a:rPr lang="en-GB" sz="3200" b="1" dirty="0" smtClean="0">
                <a:solidFill>
                  <a:srgbClr val="0A4FFB"/>
                </a:solidFill>
              </a:rPr>
              <a:t>6 </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sp>
        <p:nvSpPr>
          <p:cNvPr id="7" name="Left Arrow 6"/>
          <p:cNvSpPr/>
          <p:nvPr/>
        </p:nvSpPr>
        <p:spPr>
          <a:xfrm>
            <a:off x="3032011" y="2601531"/>
            <a:ext cx="1005148" cy="42135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8" name="TextBox 7"/>
          <p:cNvSpPr txBox="1"/>
          <p:nvPr/>
        </p:nvSpPr>
        <p:spPr>
          <a:xfrm>
            <a:off x="4277003" y="1300943"/>
            <a:ext cx="4866997" cy="5632311"/>
          </a:xfrm>
          <a:prstGeom prst="rect">
            <a:avLst/>
          </a:prstGeom>
          <a:noFill/>
        </p:spPr>
        <p:txBody>
          <a:bodyPr wrap="square" rtlCol="0">
            <a:spAutoFit/>
          </a:bodyPr>
          <a:lstStyle/>
          <a:p>
            <a:r>
              <a:rPr lang="en-GB" sz="2400" dirty="0"/>
              <a:t>Find the </a:t>
            </a:r>
            <a:r>
              <a:rPr lang="en-GB" sz="2400" dirty="0" smtClean="0"/>
              <a:t>mistakes </a:t>
            </a:r>
            <a:r>
              <a:rPr lang="en-GB" sz="2400" dirty="0"/>
              <a:t>in the</a:t>
            </a:r>
          </a:p>
          <a:p>
            <a:r>
              <a:rPr lang="en-GB" sz="2400" dirty="0"/>
              <a:t>calculation below. Correct it</a:t>
            </a:r>
          </a:p>
          <a:p>
            <a:r>
              <a:rPr lang="en-GB" sz="2400" dirty="0"/>
              <a:t>and explain what you have</a:t>
            </a:r>
          </a:p>
          <a:p>
            <a:r>
              <a:rPr lang="en-GB" sz="2400" dirty="0"/>
              <a:t>done.</a:t>
            </a:r>
          </a:p>
          <a:p>
            <a:r>
              <a:rPr lang="en-GB" sz="2400" dirty="0" smtClean="0"/>
              <a:t>          4  6  2  9</a:t>
            </a:r>
            <a:endParaRPr lang="en-GB" sz="2400" dirty="0"/>
          </a:p>
          <a:p>
            <a:r>
              <a:rPr lang="en-GB" sz="2400" dirty="0" smtClean="0"/>
              <a:t>      x           1  2</a:t>
            </a:r>
            <a:endParaRPr lang="en-GB" sz="2400" dirty="0"/>
          </a:p>
          <a:p>
            <a:r>
              <a:rPr lang="en-GB" sz="2400" dirty="0" smtClean="0"/>
              <a:t>               1  0  8</a:t>
            </a:r>
            <a:endParaRPr lang="en-GB" sz="2400" dirty="0"/>
          </a:p>
          <a:p>
            <a:r>
              <a:rPr lang="en-GB" sz="2400" dirty="0" smtClean="0"/>
              <a:t>                   2  4</a:t>
            </a:r>
            <a:endParaRPr lang="en-GB" sz="2400" dirty="0"/>
          </a:p>
          <a:p>
            <a:r>
              <a:rPr lang="en-GB" sz="2400" dirty="0" smtClean="0"/>
              <a:t>               7  2</a:t>
            </a:r>
            <a:endParaRPr lang="en-GB" sz="2400" dirty="0"/>
          </a:p>
          <a:p>
            <a:r>
              <a:rPr lang="en-GB" sz="2400" dirty="0" smtClean="0"/>
              <a:t>               3  6</a:t>
            </a:r>
            <a:endParaRPr lang="en-GB" sz="2400" dirty="0"/>
          </a:p>
          <a:p>
            <a:r>
              <a:rPr lang="en-GB" sz="2400" dirty="0" smtClean="0"/>
              <a:t>           2  0  4</a:t>
            </a:r>
          </a:p>
          <a:p>
            <a:endParaRPr lang="en-GB" sz="2400" b="1" dirty="0" smtClean="0"/>
          </a:p>
          <a:p>
            <a:r>
              <a:rPr lang="en-GB" sz="2400" b="1" dirty="0" smtClean="0">
                <a:solidFill>
                  <a:srgbClr val="7030A0"/>
                </a:solidFill>
              </a:rPr>
              <a:t>Why do we ask children to place a 0 when calculating the second line?</a:t>
            </a:r>
          </a:p>
          <a:p>
            <a:endParaRPr lang="en-GB" sz="2400" dirty="0">
              <a:solidFill>
                <a:srgbClr val="7030A0"/>
              </a:solidFill>
            </a:endParaRPr>
          </a:p>
        </p:txBody>
      </p:sp>
      <p:pic>
        <p:nvPicPr>
          <p:cNvPr id="2" name="Picture 1"/>
          <p:cNvPicPr>
            <a:picLocks noChangeAspect="1"/>
          </p:cNvPicPr>
          <p:nvPr/>
        </p:nvPicPr>
        <p:blipFill>
          <a:blip r:embed="rId3"/>
          <a:stretch>
            <a:fillRect/>
          </a:stretch>
        </p:blipFill>
        <p:spPr>
          <a:xfrm>
            <a:off x="363680" y="1055690"/>
            <a:ext cx="2668331" cy="4355759"/>
          </a:xfrm>
          <a:prstGeom prst="rect">
            <a:avLst/>
          </a:prstGeom>
        </p:spPr>
      </p:pic>
      <p:cxnSp>
        <p:nvCxnSpPr>
          <p:cNvPr id="5" name="Straight Connector 4"/>
          <p:cNvCxnSpPr/>
          <p:nvPr/>
        </p:nvCxnSpPr>
        <p:spPr>
          <a:xfrm>
            <a:off x="4766872" y="3567659"/>
            <a:ext cx="15140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916774" y="4976734"/>
            <a:ext cx="1364105" cy="149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47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99" y="836942"/>
            <a:ext cx="7890870" cy="1477328"/>
          </a:xfrm>
          <a:prstGeom prst="rect">
            <a:avLst/>
          </a:prstGeom>
        </p:spPr>
        <p:txBody>
          <a:bodyPr wrap="square">
            <a:spAutoFit/>
          </a:bodyPr>
          <a:lstStyle/>
          <a:p>
            <a:r>
              <a:rPr lang="en-GB" sz="2400" b="1" dirty="0" smtClean="0"/>
              <a:t>Sam added together two fractions and got 3/6 as the answer. Write down two fractions that could have been added which are </a:t>
            </a:r>
            <a:r>
              <a:rPr lang="en-GB" sz="2400" b="1" u="sng" dirty="0" smtClean="0"/>
              <a:t>not sixths</a:t>
            </a:r>
            <a:r>
              <a:rPr lang="en-GB" sz="2400" b="1" dirty="0" smtClean="0"/>
              <a:t>.</a:t>
            </a:r>
          </a:p>
          <a:p>
            <a:pPr marL="285750" indent="-285750">
              <a:buFont typeface="Arial"/>
              <a:buChar char="•"/>
            </a:pPr>
            <a:endParaRPr lang="en-US" dirty="0" smtClean="0"/>
          </a:p>
        </p:txBody>
      </p:sp>
      <p:sp>
        <p:nvSpPr>
          <p:cNvPr id="3" name="Title 1"/>
          <p:cNvSpPr txBox="1">
            <a:spLocks/>
          </p:cNvSpPr>
          <p:nvPr/>
        </p:nvSpPr>
        <p:spPr>
          <a:xfrm>
            <a:off x="603524" y="30163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t>Strategies to support home learning in </a:t>
            </a:r>
            <a:r>
              <a:rPr lang="en-GB" sz="3200" b="1" dirty="0" smtClean="0"/>
              <a:t>Number</a:t>
            </a:r>
            <a:endParaRPr lang="en-US" sz="2400" b="1" dirty="0">
              <a:solidFill>
                <a:srgbClr val="1EBEAA"/>
              </a:solidFill>
            </a:endParaRPr>
          </a:p>
        </p:txBody>
      </p:sp>
      <p:sp>
        <p:nvSpPr>
          <p:cNvPr id="6" name="TextBox 5"/>
          <p:cNvSpPr txBox="1"/>
          <p:nvPr/>
        </p:nvSpPr>
        <p:spPr>
          <a:xfrm>
            <a:off x="3954512" y="2212956"/>
            <a:ext cx="4964634" cy="3416320"/>
          </a:xfrm>
          <a:prstGeom prst="rect">
            <a:avLst/>
          </a:prstGeom>
          <a:noFill/>
        </p:spPr>
        <p:txBody>
          <a:bodyPr wrap="square" rtlCol="0">
            <a:spAutoFit/>
          </a:bodyPr>
          <a:lstStyle/>
          <a:p>
            <a:r>
              <a:rPr lang="en-GB" sz="2400" dirty="0"/>
              <a:t>A teacher might show the children a</a:t>
            </a:r>
            <a:r>
              <a:rPr lang="en-GB" sz="2400" dirty="0" smtClean="0"/>
              <a:t> fraction board or even a strip of paper for this exercise. How might you begin to approach this problem?</a:t>
            </a:r>
          </a:p>
          <a:p>
            <a:r>
              <a:rPr lang="en-GB" sz="2400" dirty="0" smtClean="0"/>
              <a:t>Consider:</a:t>
            </a:r>
          </a:p>
          <a:p>
            <a:r>
              <a:rPr lang="en-GB" sz="2400" dirty="0" smtClean="0"/>
              <a:t>Are there equivalences that could be used? How might you show this?</a:t>
            </a:r>
          </a:p>
          <a:p>
            <a:endParaRPr lang="en-GB" sz="2400" dirty="0"/>
          </a:p>
          <a:p>
            <a:endParaRPr lang="en-GB" sz="2400" dirty="0"/>
          </a:p>
        </p:txBody>
      </p:sp>
      <p:pic>
        <p:nvPicPr>
          <p:cNvPr id="4" name="Picture 3"/>
          <p:cNvPicPr>
            <a:picLocks noChangeAspect="1"/>
          </p:cNvPicPr>
          <p:nvPr/>
        </p:nvPicPr>
        <p:blipFill>
          <a:blip r:embed="rId3"/>
          <a:stretch>
            <a:fillRect/>
          </a:stretch>
        </p:blipFill>
        <p:spPr>
          <a:xfrm>
            <a:off x="266933" y="2842817"/>
            <a:ext cx="3570549" cy="4015183"/>
          </a:xfrm>
          <a:prstGeom prst="rect">
            <a:avLst/>
          </a:prstGeom>
        </p:spPr>
      </p:pic>
      <p:pic>
        <p:nvPicPr>
          <p:cNvPr id="5" name="Picture 4"/>
          <p:cNvPicPr>
            <a:picLocks noChangeAspect="1"/>
          </p:cNvPicPr>
          <p:nvPr/>
        </p:nvPicPr>
        <p:blipFill>
          <a:blip r:embed="rId4"/>
          <a:stretch>
            <a:fillRect/>
          </a:stretch>
        </p:blipFill>
        <p:spPr>
          <a:xfrm>
            <a:off x="3954512" y="4986416"/>
            <a:ext cx="5189487" cy="1871584"/>
          </a:xfrm>
          <a:prstGeom prst="rect">
            <a:avLst/>
          </a:prstGeom>
        </p:spPr>
      </p:pic>
    </p:spTree>
    <p:extLst>
      <p:ext uri="{BB962C8B-B14F-4D97-AF65-F5344CB8AC3E}">
        <p14:creationId xmlns:p14="http://schemas.microsoft.com/office/powerpoint/2010/main" val="1540102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524" y="30163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sp>
        <p:nvSpPr>
          <p:cNvPr id="6" name="Title 1"/>
          <p:cNvSpPr txBox="1">
            <a:spLocks/>
          </p:cNvSpPr>
          <p:nvPr/>
        </p:nvSpPr>
        <p:spPr>
          <a:xfrm>
            <a:off x="157316" y="301636"/>
            <a:ext cx="8657450" cy="1280890"/>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rgbClr val="7030A0"/>
              </a:buClr>
            </a:pPr>
            <a:r>
              <a:rPr lang="en-GB" sz="3600" b="1" dirty="0" smtClean="0">
                <a:solidFill>
                  <a:srgbClr val="0A4FFB"/>
                </a:solidFill>
              </a:rPr>
              <a:t>Strategies to support home learning in Number</a:t>
            </a:r>
          </a:p>
          <a:p>
            <a:pPr algn="l">
              <a:buClr>
                <a:srgbClr val="7030A0"/>
              </a:buClr>
            </a:pPr>
            <a:endParaRPr lang="en-GB" sz="3200" b="1" dirty="0" smtClean="0">
              <a:solidFill>
                <a:srgbClr val="0A4FFB"/>
              </a:solidFill>
            </a:endParaRPr>
          </a:p>
          <a:p>
            <a:r>
              <a:rPr lang="en-GB" sz="2800" b="1" dirty="0"/>
              <a:t>Sam added together two fractions and got </a:t>
            </a:r>
            <a:r>
              <a:rPr lang="en-GB" sz="2800" b="1" dirty="0" smtClean="0"/>
              <a:t>3/6 </a:t>
            </a:r>
            <a:r>
              <a:rPr lang="en-GB" sz="2800" b="1" dirty="0"/>
              <a:t>as the answer. Write down two fractions that could have been added which are not </a:t>
            </a:r>
            <a:r>
              <a:rPr lang="en-GB" sz="2800" b="1" dirty="0" smtClean="0"/>
              <a:t>sixths.</a:t>
            </a:r>
            <a:endParaRPr lang="en-GB" sz="2800" b="1" dirty="0"/>
          </a:p>
          <a:p>
            <a:pPr>
              <a:buClr>
                <a:srgbClr val="7030A0"/>
              </a:buClr>
            </a:pPr>
            <a:endParaRPr lang="en-GB" sz="3200" b="1" dirty="0"/>
          </a:p>
        </p:txBody>
      </p:sp>
      <p:sp>
        <p:nvSpPr>
          <p:cNvPr id="7" name="TextBox 6"/>
          <p:cNvSpPr txBox="1"/>
          <p:nvPr/>
        </p:nvSpPr>
        <p:spPr>
          <a:xfrm>
            <a:off x="149903" y="1582526"/>
            <a:ext cx="4452078" cy="5262979"/>
          </a:xfrm>
          <a:prstGeom prst="rect">
            <a:avLst/>
          </a:prstGeom>
          <a:noFill/>
        </p:spPr>
        <p:txBody>
          <a:bodyPr wrap="square" rtlCol="0">
            <a:spAutoFit/>
          </a:bodyPr>
          <a:lstStyle/>
          <a:p>
            <a:r>
              <a:rPr lang="en-GB" sz="2400" dirty="0"/>
              <a:t>The teacher might then explain that </a:t>
            </a:r>
            <a:r>
              <a:rPr lang="en-GB" sz="2400" dirty="0" smtClean="0"/>
              <a:t>as the answer doesn’t allow sixths to be used, what other equivalences are there? By folding the paper into 12</a:t>
            </a:r>
            <a:r>
              <a:rPr lang="en-GB" sz="2400" baseline="30000" dirty="0" smtClean="0"/>
              <a:t>th</a:t>
            </a:r>
            <a:r>
              <a:rPr lang="en-GB" sz="2400" dirty="0" smtClean="0"/>
              <a:t>s or halves, children will see that perhaps a simple answer of 1/6 + 2/6 = 3/6 can become</a:t>
            </a:r>
          </a:p>
          <a:p>
            <a:r>
              <a:rPr lang="en-GB" sz="2400" dirty="0" smtClean="0"/>
              <a:t>5/12 + 1/12 </a:t>
            </a:r>
            <a:r>
              <a:rPr lang="en-GB" sz="2400" smtClean="0"/>
              <a:t>= 6/12 = 3/6 = 1/2</a:t>
            </a:r>
            <a:endParaRPr lang="en-GB" sz="2400" dirty="0" smtClean="0"/>
          </a:p>
          <a:p>
            <a:endParaRPr lang="en-GB" sz="2400" dirty="0"/>
          </a:p>
          <a:p>
            <a:r>
              <a:rPr lang="en-GB" sz="2400" dirty="0" smtClean="0"/>
              <a:t>Or a fraction board can easily show as a visual these equivalences in quarters for example</a:t>
            </a:r>
            <a:endParaRPr lang="en-GB" sz="2400" dirty="0"/>
          </a:p>
        </p:txBody>
      </p:sp>
      <p:pic>
        <p:nvPicPr>
          <p:cNvPr id="9" name="Picture 8"/>
          <p:cNvPicPr>
            <a:picLocks noChangeAspect="1"/>
          </p:cNvPicPr>
          <p:nvPr/>
        </p:nvPicPr>
        <p:blipFill>
          <a:blip r:embed="rId3"/>
          <a:stretch>
            <a:fillRect/>
          </a:stretch>
        </p:blipFill>
        <p:spPr>
          <a:xfrm>
            <a:off x="4601982" y="1730472"/>
            <a:ext cx="4424880" cy="4967087"/>
          </a:xfrm>
          <a:prstGeom prst="rect">
            <a:avLst/>
          </a:prstGeom>
        </p:spPr>
      </p:pic>
    </p:spTree>
    <p:extLst>
      <p:ext uri="{BB962C8B-B14F-4D97-AF65-F5344CB8AC3E}">
        <p14:creationId xmlns:p14="http://schemas.microsoft.com/office/powerpoint/2010/main" val="3129998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272" y="299804"/>
            <a:ext cx="8514413" cy="461665"/>
          </a:xfrm>
          <a:prstGeom prst="rect">
            <a:avLst/>
          </a:prstGeom>
          <a:noFill/>
        </p:spPr>
        <p:txBody>
          <a:bodyPr wrap="square" rtlCol="0">
            <a:spAutoFit/>
          </a:bodyPr>
          <a:lstStyle/>
          <a:p>
            <a:r>
              <a:rPr lang="en-GB" sz="2400" dirty="0" smtClean="0"/>
              <a:t>Key stage 2 subtraction – decomposition method</a:t>
            </a:r>
            <a:endParaRPr lang="en-GB" sz="2400" dirty="0"/>
          </a:p>
        </p:txBody>
      </p:sp>
      <p:pic>
        <p:nvPicPr>
          <p:cNvPr id="4" name="Picture 3"/>
          <p:cNvPicPr>
            <a:picLocks noChangeAspect="1"/>
          </p:cNvPicPr>
          <p:nvPr/>
        </p:nvPicPr>
        <p:blipFill>
          <a:blip r:embed="rId3"/>
          <a:stretch>
            <a:fillRect/>
          </a:stretch>
        </p:blipFill>
        <p:spPr>
          <a:xfrm>
            <a:off x="449705" y="1172187"/>
            <a:ext cx="3794893" cy="2885518"/>
          </a:xfrm>
          <a:prstGeom prst="rect">
            <a:avLst/>
          </a:prstGeom>
        </p:spPr>
      </p:pic>
      <p:sp>
        <p:nvSpPr>
          <p:cNvPr id="5" name="TextBox 4"/>
          <p:cNvSpPr txBox="1"/>
          <p:nvPr/>
        </p:nvSpPr>
        <p:spPr>
          <a:xfrm>
            <a:off x="4751882" y="1172187"/>
            <a:ext cx="3987384" cy="3139321"/>
          </a:xfrm>
          <a:prstGeom prst="rect">
            <a:avLst/>
          </a:prstGeom>
          <a:noFill/>
        </p:spPr>
        <p:txBody>
          <a:bodyPr wrap="square" rtlCol="0">
            <a:spAutoFit/>
          </a:bodyPr>
          <a:lstStyle/>
          <a:p>
            <a:r>
              <a:rPr lang="en-GB" dirty="0" smtClean="0"/>
              <a:t>What sort of mathematical language would you use with your child to help them solve this calculation?</a:t>
            </a:r>
          </a:p>
          <a:p>
            <a:endParaRPr lang="en-GB" dirty="0"/>
          </a:p>
          <a:p>
            <a:r>
              <a:rPr lang="en-GB" dirty="0" smtClean="0"/>
              <a:t>What might they need to understand in order to solve this subtraction?</a:t>
            </a:r>
          </a:p>
          <a:p>
            <a:endParaRPr lang="en-GB" dirty="0"/>
          </a:p>
          <a:p>
            <a:r>
              <a:rPr lang="en-GB" dirty="0" smtClean="0"/>
              <a:t>How can we link knowledge of place value to make connections and help support deep understanding rather than procedural?</a:t>
            </a:r>
            <a:endParaRPr lang="en-GB" dirty="0"/>
          </a:p>
        </p:txBody>
      </p:sp>
    </p:spTree>
    <p:extLst>
      <p:ext uri="{BB962C8B-B14F-4D97-AF65-F5344CB8AC3E}">
        <p14:creationId xmlns:p14="http://schemas.microsoft.com/office/powerpoint/2010/main" val="2952260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272" y="299804"/>
            <a:ext cx="8514413" cy="461665"/>
          </a:xfrm>
          <a:prstGeom prst="rect">
            <a:avLst/>
          </a:prstGeom>
          <a:noFill/>
        </p:spPr>
        <p:txBody>
          <a:bodyPr wrap="square" rtlCol="0">
            <a:spAutoFit/>
          </a:bodyPr>
          <a:lstStyle/>
          <a:p>
            <a:r>
              <a:rPr lang="en-GB" sz="2400" dirty="0" smtClean="0"/>
              <a:t>Key stage 2 subtraction – decomposition method</a:t>
            </a:r>
            <a:endParaRPr lang="en-GB" sz="2400" dirty="0"/>
          </a:p>
        </p:txBody>
      </p:sp>
      <p:sp>
        <p:nvSpPr>
          <p:cNvPr id="5" name="TextBox 4"/>
          <p:cNvSpPr txBox="1"/>
          <p:nvPr/>
        </p:nvSpPr>
        <p:spPr>
          <a:xfrm>
            <a:off x="4751882" y="1172187"/>
            <a:ext cx="3987384" cy="3139321"/>
          </a:xfrm>
          <a:prstGeom prst="rect">
            <a:avLst/>
          </a:prstGeom>
          <a:noFill/>
        </p:spPr>
        <p:txBody>
          <a:bodyPr wrap="square" rtlCol="0">
            <a:spAutoFit/>
          </a:bodyPr>
          <a:lstStyle/>
          <a:p>
            <a:r>
              <a:rPr lang="en-GB" dirty="0" smtClean="0"/>
              <a:t>What sort of mathematical language would you use with your child to help them solve this calculation?</a:t>
            </a:r>
          </a:p>
          <a:p>
            <a:endParaRPr lang="en-GB" dirty="0"/>
          </a:p>
          <a:p>
            <a:r>
              <a:rPr lang="en-GB" dirty="0" smtClean="0"/>
              <a:t>What might they need to understand in order to solve this subtraction?</a:t>
            </a:r>
          </a:p>
          <a:p>
            <a:endParaRPr lang="en-GB" dirty="0"/>
          </a:p>
          <a:p>
            <a:r>
              <a:rPr lang="en-GB" dirty="0" smtClean="0"/>
              <a:t>How can we link knowledge of place value to make connections and help support deep understanding rather than procedural?</a:t>
            </a:r>
            <a:endParaRPr lang="en-GB" dirty="0"/>
          </a:p>
        </p:txBody>
      </p:sp>
      <p:pic>
        <p:nvPicPr>
          <p:cNvPr id="3" name="Picture 2"/>
          <p:cNvPicPr>
            <a:picLocks noChangeAspect="1"/>
          </p:cNvPicPr>
          <p:nvPr/>
        </p:nvPicPr>
        <p:blipFill>
          <a:blip r:embed="rId3"/>
          <a:stretch>
            <a:fillRect/>
          </a:stretch>
        </p:blipFill>
        <p:spPr>
          <a:xfrm>
            <a:off x="299803" y="1172187"/>
            <a:ext cx="3927710" cy="3590679"/>
          </a:xfrm>
          <a:prstGeom prst="rect">
            <a:avLst/>
          </a:prstGeom>
        </p:spPr>
      </p:pic>
      <p:sp>
        <p:nvSpPr>
          <p:cNvPr id="7" name="TextBox 6"/>
          <p:cNvSpPr txBox="1"/>
          <p:nvPr/>
        </p:nvSpPr>
        <p:spPr>
          <a:xfrm>
            <a:off x="299803" y="4722226"/>
            <a:ext cx="8319541" cy="1938992"/>
          </a:xfrm>
          <a:prstGeom prst="rect">
            <a:avLst/>
          </a:prstGeom>
          <a:noFill/>
        </p:spPr>
        <p:txBody>
          <a:bodyPr wrap="square" rtlCol="0">
            <a:spAutoFit/>
          </a:bodyPr>
          <a:lstStyle/>
          <a:p>
            <a:r>
              <a:rPr lang="en-GB" sz="2000" dirty="0" smtClean="0"/>
              <a:t>Does the child </a:t>
            </a:r>
            <a:r>
              <a:rPr lang="en-GB" sz="2000" dirty="0"/>
              <a:t>know that when they take 1 hundred from the hundreds </a:t>
            </a:r>
            <a:r>
              <a:rPr lang="en-GB" sz="2000" dirty="0" smtClean="0"/>
              <a:t>column and </a:t>
            </a:r>
            <a:r>
              <a:rPr lang="en-GB" sz="2000" dirty="0"/>
              <a:t>bring it over to the tens column, they are actually still bringing over 1 hundred but because its in the tens column it is really broken down into ten tens which </a:t>
            </a:r>
            <a:r>
              <a:rPr lang="en-GB" sz="2000" dirty="0" smtClean="0"/>
              <a:t>makes </a:t>
            </a:r>
            <a:r>
              <a:rPr lang="en-GB" sz="2000" dirty="0"/>
              <a:t>a hundred? This is because you can only have tens in the ten column. And actually you have 13 tens in the 13 column which is 130 – 7 tens which is 70? Giving you an answer of 6 in the tens column which is </a:t>
            </a:r>
            <a:r>
              <a:rPr lang="en-GB" sz="2000" dirty="0" smtClean="0"/>
              <a:t>60?</a:t>
            </a:r>
            <a:endParaRPr lang="en-GB" sz="2000" dirty="0"/>
          </a:p>
        </p:txBody>
      </p:sp>
    </p:spTree>
    <p:extLst>
      <p:ext uri="{BB962C8B-B14F-4D97-AF65-F5344CB8AC3E}">
        <p14:creationId xmlns:p14="http://schemas.microsoft.com/office/powerpoint/2010/main" val="1977202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524" y="30163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rgbClr val="1EBEAA"/>
              </a:solidFill>
            </a:endParaRPr>
          </a:p>
        </p:txBody>
      </p:sp>
      <p:sp>
        <p:nvSpPr>
          <p:cNvPr id="6" name="Title 1"/>
          <p:cNvSpPr txBox="1">
            <a:spLocks/>
          </p:cNvSpPr>
          <p:nvPr/>
        </p:nvSpPr>
        <p:spPr>
          <a:xfrm>
            <a:off x="309576" y="177038"/>
            <a:ext cx="8911687" cy="12808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A4FFB"/>
                </a:solidFill>
              </a:rPr>
              <a:t>Concrete, pictorial, abstract approach</a:t>
            </a:r>
            <a:endParaRPr lang="en-GB" b="1" dirty="0">
              <a:solidFill>
                <a:srgbClr val="0A4FFB"/>
              </a:solidFill>
            </a:endParaRPr>
          </a:p>
        </p:txBody>
      </p:sp>
      <p:sp>
        <p:nvSpPr>
          <p:cNvPr id="7" name="TextBox 6"/>
          <p:cNvSpPr txBox="1"/>
          <p:nvPr/>
        </p:nvSpPr>
        <p:spPr>
          <a:xfrm>
            <a:off x="584616" y="1079292"/>
            <a:ext cx="10323000" cy="5909310"/>
          </a:xfrm>
          <a:prstGeom prst="rect">
            <a:avLst/>
          </a:prstGeom>
          <a:noFill/>
        </p:spPr>
        <p:txBody>
          <a:bodyPr wrap="square" rtlCol="0">
            <a:spAutoFit/>
          </a:bodyPr>
          <a:lstStyle/>
          <a:p>
            <a:r>
              <a:rPr lang="en-GB" sz="2400" dirty="0"/>
              <a:t>Concrete                            </a:t>
            </a:r>
          </a:p>
          <a:p>
            <a:r>
              <a:rPr lang="en-GB" sz="2400" dirty="0"/>
              <a:t>Actual objects to illustrate the problem</a:t>
            </a:r>
          </a:p>
          <a:p>
            <a:endParaRPr lang="en-GB" sz="2400" dirty="0"/>
          </a:p>
          <a:p>
            <a:r>
              <a:rPr lang="en-GB" sz="2400" dirty="0"/>
              <a:t>Generic concrete              </a:t>
            </a:r>
          </a:p>
          <a:p>
            <a:r>
              <a:rPr lang="en-GB" sz="2400" dirty="0"/>
              <a:t>Materials such as multilink &amp; Cuisenaire, post it pads. </a:t>
            </a:r>
          </a:p>
          <a:p>
            <a:endParaRPr lang="en-GB" sz="2400" dirty="0"/>
          </a:p>
          <a:p>
            <a:r>
              <a:rPr lang="en-GB" sz="2400" dirty="0"/>
              <a:t>Pictorial representations </a:t>
            </a:r>
          </a:p>
          <a:p>
            <a:r>
              <a:rPr lang="en-GB" sz="2400" dirty="0"/>
              <a:t>Individual squares, joined squares and then rectangular bars</a:t>
            </a:r>
          </a:p>
          <a:p>
            <a:endParaRPr lang="en-GB" sz="2400" dirty="0"/>
          </a:p>
          <a:p>
            <a:r>
              <a:rPr lang="en-GB" sz="2400" dirty="0"/>
              <a:t>Abstract                             </a:t>
            </a:r>
          </a:p>
          <a:p>
            <a:r>
              <a:rPr lang="en-GB" sz="2400" dirty="0"/>
              <a:t>Written methods</a:t>
            </a:r>
          </a:p>
          <a:p>
            <a:endParaRPr lang="en-GB" sz="2400" dirty="0"/>
          </a:p>
          <a:p>
            <a:endParaRPr lang="en-GB" sz="2400" dirty="0"/>
          </a:p>
          <a:p>
            <a:endParaRPr lang="en-GB" sz="2400" dirty="0"/>
          </a:p>
          <a:p>
            <a:r>
              <a:rPr lang="en-GB" sz="2400" dirty="0" smtClean="0"/>
              <a:t>Build </a:t>
            </a:r>
            <a:r>
              <a:rPr lang="en-GB" sz="2400" dirty="0"/>
              <a:t>it … Draw it… Write it…..Say it. </a:t>
            </a:r>
          </a:p>
          <a:p>
            <a:endParaRPr lang="en-GB" dirty="0"/>
          </a:p>
        </p:txBody>
      </p:sp>
    </p:spTree>
    <p:extLst>
      <p:ext uri="{BB962C8B-B14F-4D97-AF65-F5344CB8AC3E}">
        <p14:creationId xmlns:p14="http://schemas.microsoft.com/office/powerpoint/2010/main" val="99112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9576" y="177038"/>
            <a:ext cx="8911687" cy="12808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A4FFB"/>
                </a:solidFill>
              </a:rPr>
              <a:t>Concrete, pictorial, abstract approach</a:t>
            </a:r>
            <a:endParaRPr lang="en-GB" b="1" dirty="0">
              <a:solidFill>
                <a:srgbClr val="0A4FFB"/>
              </a:solidFill>
            </a:endParaRPr>
          </a:p>
        </p:txBody>
      </p:sp>
      <p:sp>
        <p:nvSpPr>
          <p:cNvPr id="8" name="TextBox 7"/>
          <p:cNvSpPr txBox="1"/>
          <p:nvPr/>
        </p:nvSpPr>
        <p:spPr>
          <a:xfrm>
            <a:off x="5517846" y="1074036"/>
            <a:ext cx="3386311" cy="6278642"/>
          </a:xfrm>
          <a:prstGeom prst="rect">
            <a:avLst/>
          </a:prstGeom>
          <a:noFill/>
        </p:spPr>
        <p:txBody>
          <a:bodyPr wrap="square" rtlCol="0">
            <a:spAutoFit/>
          </a:bodyPr>
          <a:lstStyle/>
          <a:p>
            <a:r>
              <a:rPr lang="en-GB" sz="2400" dirty="0" smtClean="0">
                <a:solidFill>
                  <a:srgbClr val="0A4FFB"/>
                </a:solidFill>
              </a:rPr>
              <a:t>Have a go at using the post it notes (concrete) on the table to illustrate the problem</a:t>
            </a:r>
          </a:p>
          <a:p>
            <a:endParaRPr lang="en-GB" sz="2400" dirty="0">
              <a:solidFill>
                <a:srgbClr val="0A4FFB"/>
              </a:solidFill>
            </a:endParaRPr>
          </a:p>
          <a:p>
            <a:r>
              <a:rPr lang="en-GB" sz="2400" dirty="0" smtClean="0">
                <a:solidFill>
                  <a:srgbClr val="0A4FFB"/>
                </a:solidFill>
              </a:rPr>
              <a:t>Now try to solve using the post its or any other pictorial representation if you wish to draw it </a:t>
            </a:r>
            <a:endParaRPr lang="en-GB" sz="2400" dirty="0">
              <a:solidFill>
                <a:srgbClr val="0A4FFB"/>
              </a:solidFill>
            </a:endParaRPr>
          </a:p>
          <a:p>
            <a:endParaRPr lang="en-GB" sz="2400" dirty="0">
              <a:solidFill>
                <a:srgbClr val="0A4FFB"/>
              </a:solidFill>
            </a:endParaRPr>
          </a:p>
          <a:p>
            <a:r>
              <a:rPr lang="en-GB" sz="2400" dirty="0" smtClean="0">
                <a:solidFill>
                  <a:srgbClr val="0A4FFB"/>
                </a:solidFill>
              </a:rPr>
              <a:t>Can you find more than 3 ways?</a:t>
            </a:r>
            <a:endParaRPr lang="en-GB" sz="2400" dirty="0">
              <a:solidFill>
                <a:srgbClr val="0A4FFB"/>
              </a:solidFill>
            </a:endParaRPr>
          </a:p>
          <a:p>
            <a:endParaRPr lang="en-GB" sz="2400" dirty="0">
              <a:solidFill>
                <a:srgbClr val="0A4FFB"/>
              </a:solidFill>
            </a:endParaRPr>
          </a:p>
          <a:p>
            <a:endParaRPr lang="en-GB" sz="2400" dirty="0">
              <a:solidFill>
                <a:srgbClr val="0A4FFB"/>
              </a:solidFill>
            </a:endParaRPr>
          </a:p>
          <a:p>
            <a:r>
              <a:rPr lang="en-GB" sz="2400" dirty="0">
                <a:solidFill>
                  <a:srgbClr val="0A4FFB"/>
                </a:solidFill>
              </a:rPr>
              <a:t>Build it … Draw it… Write it…..Say it. </a:t>
            </a:r>
          </a:p>
          <a:p>
            <a:endParaRPr lang="en-GB" dirty="0"/>
          </a:p>
        </p:txBody>
      </p:sp>
      <p:pic>
        <p:nvPicPr>
          <p:cNvPr id="2" name="Picture 1"/>
          <p:cNvPicPr>
            <a:picLocks noChangeAspect="1"/>
          </p:cNvPicPr>
          <p:nvPr/>
        </p:nvPicPr>
        <p:blipFill>
          <a:blip r:embed="rId3"/>
          <a:stretch>
            <a:fillRect/>
          </a:stretch>
        </p:blipFill>
        <p:spPr>
          <a:xfrm>
            <a:off x="309576" y="1074036"/>
            <a:ext cx="4718750" cy="3949389"/>
          </a:xfrm>
          <a:prstGeom prst="rect">
            <a:avLst/>
          </a:prstGeom>
        </p:spPr>
      </p:pic>
    </p:spTree>
    <p:extLst>
      <p:ext uri="{BB962C8B-B14F-4D97-AF65-F5344CB8AC3E}">
        <p14:creationId xmlns:p14="http://schemas.microsoft.com/office/powerpoint/2010/main" val="100912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24" y="946442"/>
            <a:ext cx="8211242" cy="5909310"/>
          </a:xfrm>
          <a:prstGeom prst="rect">
            <a:avLst/>
          </a:prstGeom>
        </p:spPr>
        <p:txBody>
          <a:bodyPr wrap="square">
            <a:spAutoFit/>
          </a:bodyPr>
          <a:lstStyle/>
          <a:p>
            <a:pPr>
              <a:buClr>
                <a:srgbClr val="7030A0"/>
              </a:buClr>
              <a:buFont typeface="Wingdings" panose="05000000000000000000" pitchFamily="2" charset="2"/>
              <a:buChar char="Ø"/>
            </a:pPr>
            <a:r>
              <a:rPr lang="en-GB" sz="2400" dirty="0"/>
              <a:t>The national curriculum for mathematics aims to ensure that all pupils: </a:t>
            </a:r>
          </a:p>
          <a:p>
            <a:pPr>
              <a:buClr>
                <a:srgbClr val="7030A0"/>
              </a:buClr>
              <a:buFont typeface="Wingdings" panose="05000000000000000000" pitchFamily="2" charset="2"/>
              <a:buChar char="Ø"/>
            </a:pPr>
            <a:r>
              <a:rPr lang="en-GB" sz="2400" dirty="0"/>
              <a:t>become </a:t>
            </a:r>
            <a:r>
              <a:rPr lang="en-GB" sz="2400" b="1" dirty="0">
                <a:solidFill>
                  <a:srgbClr val="7030A0"/>
                </a:solidFill>
              </a:rPr>
              <a:t>fluent</a:t>
            </a:r>
            <a:r>
              <a:rPr lang="en-GB" sz="2400" b="1" dirty="0"/>
              <a:t> </a:t>
            </a:r>
            <a:r>
              <a:rPr lang="en-GB" sz="2400" dirty="0"/>
              <a:t>in mathematics</a:t>
            </a:r>
          </a:p>
          <a:p>
            <a:pPr>
              <a:buClr>
                <a:srgbClr val="7030A0"/>
              </a:buClr>
              <a:buFont typeface="Wingdings" panose="05000000000000000000" pitchFamily="2" charset="2"/>
              <a:buChar char="Ø"/>
            </a:pPr>
            <a:endParaRPr lang="en-GB" sz="2400" dirty="0"/>
          </a:p>
          <a:p>
            <a:pPr>
              <a:buClr>
                <a:srgbClr val="7030A0"/>
              </a:buClr>
              <a:buFont typeface="Wingdings" panose="05000000000000000000" pitchFamily="2" charset="2"/>
              <a:buChar char="Ø"/>
            </a:pPr>
            <a:r>
              <a:rPr lang="en-GB" sz="2400" dirty="0"/>
              <a:t>develop </a:t>
            </a:r>
            <a:r>
              <a:rPr lang="en-GB" sz="2400" b="1" dirty="0">
                <a:solidFill>
                  <a:srgbClr val="7030A0"/>
                </a:solidFill>
              </a:rPr>
              <a:t>conceptual</a:t>
            </a:r>
            <a:r>
              <a:rPr lang="en-GB" sz="2400" dirty="0"/>
              <a:t> understanding and the ability to recall and apply knowledge rapidly and accurately</a:t>
            </a:r>
          </a:p>
          <a:p>
            <a:pPr>
              <a:buClr>
                <a:srgbClr val="7030A0"/>
              </a:buClr>
              <a:buFont typeface="Wingdings" panose="05000000000000000000" pitchFamily="2" charset="2"/>
              <a:buChar char="Ø"/>
            </a:pPr>
            <a:endParaRPr lang="en-GB" sz="2400" dirty="0"/>
          </a:p>
          <a:p>
            <a:pPr>
              <a:buClr>
                <a:srgbClr val="7030A0"/>
              </a:buClr>
              <a:buFont typeface="Wingdings" panose="05000000000000000000" pitchFamily="2" charset="2"/>
              <a:buChar char="Ø"/>
            </a:pPr>
            <a:r>
              <a:rPr lang="en-GB" sz="2400" b="1" dirty="0">
                <a:solidFill>
                  <a:srgbClr val="7030A0"/>
                </a:solidFill>
              </a:rPr>
              <a:t>reason</a:t>
            </a:r>
            <a:r>
              <a:rPr lang="en-GB" sz="2400" dirty="0"/>
              <a:t> mathematically by following a line of enquiry, conjecturing relationships and generalisations, and developing an argument, justification or proof using mathematical language </a:t>
            </a:r>
          </a:p>
          <a:p>
            <a:pPr>
              <a:buClr>
                <a:srgbClr val="7030A0"/>
              </a:buClr>
              <a:buFont typeface="Wingdings" panose="05000000000000000000" pitchFamily="2" charset="2"/>
              <a:buChar char="Ø"/>
            </a:pPr>
            <a:endParaRPr lang="en-GB" sz="2400" dirty="0"/>
          </a:p>
          <a:p>
            <a:pPr>
              <a:buClr>
                <a:srgbClr val="7030A0"/>
              </a:buClr>
              <a:buFont typeface="Wingdings" panose="05000000000000000000" pitchFamily="2" charset="2"/>
              <a:buChar char="Ø"/>
            </a:pPr>
            <a:r>
              <a:rPr lang="en-GB" sz="2400" dirty="0"/>
              <a:t>can </a:t>
            </a:r>
            <a:r>
              <a:rPr lang="en-GB" sz="2400" b="1" dirty="0">
                <a:solidFill>
                  <a:srgbClr val="7030A0"/>
                </a:solidFill>
              </a:rPr>
              <a:t>solve problems</a:t>
            </a:r>
            <a:r>
              <a:rPr lang="en-GB" sz="2400" dirty="0">
                <a:solidFill>
                  <a:srgbClr val="7030A0"/>
                </a:solidFill>
              </a:rPr>
              <a:t> </a:t>
            </a:r>
            <a:r>
              <a:rPr lang="en-GB" sz="2400" dirty="0"/>
              <a:t>by applying their mathematics to a variety or </a:t>
            </a:r>
            <a:r>
              <a:rPr lang="en-GB" sz="2400" b="1" dirty="0">
                <a:solidFill>
                  <a:srgbClr val="7030A0"/>
                </a:solidFill>
              </a:rPr>
              <a:t>routine</a:t>
            </a:r>
            <a:r>
              <a:rPr lang="en-GB" sz="2400" dirty="0">
                <a:solidFill>
                  <a:srgbClr val="FF0000"/>
                </a:solidFill>
              </a:rPr>
              <a:t> </a:t>
            </a:r>
            <a:r>
              <a:rPr lang="en-GB" sz="2400" dirty="0"/>
              <a:t>and </a:t>
            </a:r>
            <a:r>
              <a:rPr lang="en-GB" sz="2400" b="1" dirty="0">
                <a:solidFill>
                  <a:srgbClr val="7030A0"/>
                </a:solidFill>
              </a:rPr>
              <a:t>non-routine</a:t>
            </a:r>
            <a:r>
              <a:rPr lang="en-GB" sz="2400" b="1" dirty="0">
                <a:solidFill>
                  <a:srgbClr val="FF0000"/>
                </a:solidFill>
              </a:rPr>
              <a:t> </a:t>
            </a:r>
            <a:r>
              <a:rPr lang="en-GB" sz="2400" dirty="0"/>
              <a:t>problems with increasing sophistication, including breaking down problems into a series of simpler steps and persevering in seeking solutions</a:t>
            </a:r>
          </a:p>
          <a:p>
            <a:pPr marL="285750" indent="-285750">
              <a:buFont typeface="Arial"/>
              <a:buChar char="•"/>
            </a:pPr>
            <a:endParaRPr lang="en-US" dirty="0" smtClean="0"/>
          </a:p>
        </p:txBody>
      </p:sp>
      <p:sp>
        <p:nvSpPr>
          <p:cNvPr id="3" name="Title 1"/>
          <p:cNvSpPr txBox="1">
            <a:spLocks/>
          </p:cNvSpPr>
          <p:nvPr/>
        </p:nvSpPr>
        <p:spPr>
          <a:xfrm>
            <a:off x="603524" y="30163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A4FFB"/>
                </a:solidFill>
              </a:rPr>
              <a:t>Curriculum expectations</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spTree>
    <p:extLst>
      <p:ext uri="{BB962C8B-B14F-4D97-AF65-F5344CB8AC3E}">
        <p14:creationId xmlns:p14="http://schemas.microsoft.com/office/powerpoint/2010/main" val="3632442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3498" y="551747"/>
            <a:ext cx="6421645" cy="4994613"/>
          </a:xfrm>
          <a:prstGeom prst="rect">
            <a:avLst/>
          </a:prstGeom>
        </p:spPr>
      </p:pic>
      <p:sp>
        <p:nvSpPr>
          <p:cNvPr id="3" name="TextBox 2"/>
          <p:cNvSpPr txBox="1"/>
          <p:nvPr/>
        </p:nvSpPr>
        <p:spPr>
          <a:xfrm>
            <a:off x="359764" y="239843"/>
            <a:ext cx="2523734" cy="3539430"/>
          </a:xfrm>
          <a:prstGeom prst="rect">
            <a:avLst/>
          </a:prstGeom>
          <a:noFill/>
        </p:spPr>
        <p:txBody>
          <a:bodyPr wrap="square" rtlCol="0">
            <a:spAutoFit/>
          </a:bodyPr>
          <a:lstStyle/>
          <a:p>
            <a:r>
              <a:rPr lang="en-GB" sz="3200" dirty="0" smtClean="0"/>
              <a:t>You may have started to fold you paper vertically and or horizontally/</a:t>
            </a:r>
          </a:p>
          <a:p>
            <a:r>
              <a:rPr lang="en-GB" sz="3200" dirty="0" smtClean="0"/>
              <a:t>diagonally.</a:t>
            </a:r>
            <a:endParaRPr lang="en-GB" sz="3200" dirty="0"/>
          </a:p>
        </p:txBody>
      </p:sp>
    </p:spTree>
    <p:extLst>
      <p:ext uri="{BB962C8B-B14F-4D97-AF65-F5344CB8AC3E}">
        <p14:creationId xmlns:p14="http://schemas.microsoft.com/office/powerpoint/2010/main" val="4129713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27"/>
            <a:ext cx="2960557" cy="11430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2"/>
          <a:stretch>
            <a:fillRect/>
          </a:stretch>
        </p:blipFill>
        <p:spPr>
          <a:xfrm>
            <a:off x="4212237" y="846138"/>
            <a:ext cx="3922582" cy="5772857"/>
          </a:xfrm>
          <a:prstGeom prst="rect">
            <a:avLst/>
          </a:prstGeom>
        </p:spPr>
      </p:pic>
      <p:sp>
        <p:nvSpPr>
          <p:cNvPr id="5" name="TextBox 4"/>
          <p:cNvSpPr txBox="1"/>
          <p:nvPr/>
        </p:nvSpPr>
        <p:spPr>
          <a:xfrm>
            <a:off x="457200" y="846138"/>
            <a:ext cx="3230380" cy="5262979"/>
          </a:xfrm>
          <a:prstGeom prst="rect">
            <a:avLst/>
          </a:prstGeom>
          <a:noFill/>
        </p:spPr>
        <p:txBody>
          <a:bodyPr wrap="square" rtlCol="0">
            <a:spAutoFit/>
          </a:bodyPr>
          <a:lstStyle/>
          <a:p>
            <a:r>
              <a:rPr lang="en-GB" sz="2800" dirty="0" smtClean="0"/>
              <a:t>Most of us considered splitting the post it note to make a half but did we consider halves in other ways?</a:t>
            </a:r>
          </a:p>
          <a:p>
            <a:endParaRPr lang="en-GB" sz="2800" dirty="0" smtClean="0"/>
          </a:p>
          <a:p>
            <a:r>
              <a:rPr lang="en-GB" sz="2800" dirty="0" smtClean="0"/>
              <a:t>The last example shows how the triangles can be put together to make a half</a:t>
            </a:r>
            <a:endParaRPr lang="en-GB" sz="2800" dirty="0"/>
          </a:p>
        </p:txBody>
      </p:sp>
    </p:spTree>
    <p:extLst>
      <p:ext uri="{BB962C8B-B14F-4D97-AF65-F5344CB8AC3E}">
        <p14:creationId xmlns:p14="http://schemas.microsoft.com/office/powerpoint/2010/main" val="2496334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98643" y="395341"/>
            <a:ext cx="8545357"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2700" b="1" dirty="0">
                <a:solidFill>
                  <a:srgbClr val="0A4FFB"/>
                </a:solidFill>
              </a:rPr>
              <a:t>Bar modelling for problem solving as part of CPA approach </a:t>
            </a:r>
          </a:p>
        </p:txBody>
      </p:sp>
      <p:pic>
        <p:nvPicPr>
          <p:cNvPr id="2" name="Picture 1"/>
          <p:cNvPicPr>
            <a:picLocks noChangeAspect="1"/>
          </p:cNvPicPr>
          <p:nvPr/>
        </p:nvPicPr>
        <p:blipFill>
          <a:blip r:embed="rId3"/>
          <a:stretch>
            <a:fillRect/>
          </a:stretch>
        </p:blipFill>
        <p:spPr>
          <a:xfrm>
            <a:off x="198284" y="1385941"/>
            <a:ext cx="8945716" cy="5254702"/>
          </a:xfrm>
          <a:prstGeom prst="rect">
            <a:avLst/>
          </a:prstGeom>
        </p:spPr>
      </p:pic>
    </p:spTree>
    <p:extLst>
      <p:ext uri="{BB962C8B-B14F-4D97-AF65-F5344CB8AC3E}">
        <p14:creationId xmlns:p14="http://schemas.microsoft.com/office/powerpoint/2010/main" val="582082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4217" y="129547"/>
            <a:ext cx="8300614" cy="857250"/>
          </a:xfrm>
        </p:spPr>
        <p:txBody>
          <a:bodyPr>
            <a:normAutofit/>
          </a:bodyPr>
          <a:lstStyle/>
          <a:p>
            <a:r>
              <a:rPr lang="en-GB" b="1" dirty="0" smtClean="0">
                <a:solidFill>
                  <a:srgbClr val="0A4FFB"/>
                </a:solidFill>
                <a:ea typeface="ＭＳ Ｐゴシック" pitchFamily="34" charset="-128"/>
              </a:rPr>
              <a:t>What is Bar modelling?</a:t>
            </a:r>
            <a:endParaRPr lang="en-US" b="1" dirty="0">
              <a:solidFill>
                <a:srgbClr val="0A4FFB"/>
              </a:solidFill>
              <a:ea typeface="ＭＳ Ｐゴシック" pitchFamily="34" charset="-128"/>
            </a:endParaRPr>
          </a:p>
        </p:txBody>
      </p:sp>
      <p:sp>
        <p:nvSpPr>
          <p:cNvPr id="12291" name="Content Placeholder 2"/>
          <p:cNvSpPr>
            <a:spLocks noGrp="1"/>
          </p:cNvSpPr>
          <p:nvPr>
            <p:ph sz="quarter" idx="4294967295"/>
          </p:nvPr>
        </p:nvSpPr>
        <p:spPr>
          <a:xfrm>
            <a:off x="2000250" y="1405890"/>
            <a:ext cx="4800600" cy="2606040"/>
          </a:xfrm>
          <a:prstGeom prst="rect">
            <a:avLst/>
          </a:prstGeom>
        </p:spPr>
        <p:txBody>
          <a:bodyPr/>
          <a:lstStyle/>
          <a:p>
            <a:endParaRPr lang="en-US" dirty="0">
              <a:ea typeface="ＭＳ Ｐゴシック" pitchFamily="34" charset="-128"/>
            </a:endParaRPr>
          </a:p>
          <a:p>
            <a:endParaRPr lang="en-US" dirty="0">
              <a:ea typeface="ＭＳ Ｐゴシック" pitchFamily="34" charset="-128"/>
            </a:endParaRPr>
          </a:p>
        </p:txBody>
      </p:sp>
      <p:sp>
        <p:nvSpPr>
          <p:cNvPr id="12294" name="Rectangle 6"/>
          <p:cNvSpPr>
            <a:spLocks noChangeArrowheads="1"/>
          </p:cNvSpPr>
          <p:nvPr/>
        </p:nvSpPr>
        <p:spPr bwMode="auto">
          <a:xfrm>
            <a:off x="3545681" y="5588794"/>
            <a:ext cx="223138" cy="300082"/>
          </a:xfrm>
          <a:prstGeom prst="rect">
            <a:avLst/>
          </a:prstGeom>
          <a:noFill/>
          <a:ln w="9525">
            <a:noFill/>
            <a:miter lim="800000"/>
            <a:headEnd/>
            <a:tailEnd/>
          </a:ln>
        </p:spPr>
        <p:txBody>
          <a:bodyPr wrap="none">
            <a:spAutoFit/>
          </a:bodyPr>
          <a:lstStyle/>
          <a:p>
            <a:pPr defTabSz="342900"/>
            <a:r>
              <a:rPr lang="en-GB" sz="1350">
                <a:solidFill>
                  <a:prstClr val="black"/>
                </a:solidFill>
              </a:rPr>
              <a:t> </a:t>
            </a:r>
            <a:endParaRPr lang="en-US" sz="1350">
              <a:solidFill>
                <a:prstClr val="black"/>
              </a:solidFill>
            </a:endParaRPr>
          </a:p>
        </p:txBody>
      </p:sp>
      <p:sp>
        <p:nvSpPr>
          <p:cNvPr id="2" name="TextBox 1"/>
          <p:cNvSpPr txBox="1"/>
          <p:nvPr/>
        </p:nvSpPr>
        <p:spPr>
          <a:xfrm>
            <a:off x="498272" y="986797"/>
            <a:ext cx="7899817" cy="2215991"/>
          </a:xfrm>
          <a:prstGeom prst="rect">
            <a:avLst/>
          </a:prstGeom>
          <a:noFill/>
        </p:spPr>
        <p:txBody>
          <a:bodyPr wrap="square" rtlCol="0">
            <a:spAutoFit/>
          </a:bodyPr>
          <a:lstStyle/>
          <a:p>
            <a:r>
              <a:rPr lang="en-GB" sz="2400" dirty="0" smtClean="0"/>
              <a:t>Bar </a:t>
            </a:r>
            <a:r>
              <a:rPr lang="en-GB" sz="2400" dirty="0"/>
              <a:t>models are pictorial representations of problems or concepts that can be used for any of the operations: addition, subtraction, multiplication and division. In word problems, bar models hold the huge benefit of helping children decide which operations to use or visualise problems.</a:t>
            </a:r>
          </a:p>
          <a:p>
            <a:endParaRPr lang="en-GB" dirty="0"/>
          </a:p>
        </p:txBody>
      </p:sp>
      <p:pic>
        <p:nvPicPr>
          <p:cNvPr id="3" name="Picture 2"/>
          <p:cNvPicPr>
            <a:picLocks noChangeAspect="1"/>
          </p:cNvPicPr>
          <p:nvPr/>
        </p:nvPicPr>
        <p:blipFill>
          <a:blip r:embed="rId3"/>
          <a:stretch>
            <a:fillRect/>
          </a:stretch>
        </p:blipFill>
        <p:spPr>
          <a:xfrm>
            <a:off x="785368" y="3036465"/>
            <a:ext cx="7230364" cy="3527795"/>
          </a:xfrm>
          <a:prstGeom prst="rect">
            <a:avLst/>
          </a:prstGeom>
        </p:spPr>
      </p:pic>
    </p:spTree>
    <p:extLst>
      <p:ext uri="{BB962C8B-B14F-4D97-AF65-F5344CB8AC3E}">
        <p14:creationId xmlns:p14="http://schemas.microsoft.com/office/powerpoint/2010/main" val="130144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A4FFB"/>
                </a:solidFill>
                <a:ea typeface="ＭＳ Ｐゴシック" pitchFamily="34" charset="-128"/>
              </a:rPr>
              <a:t>How can bar modelling support learning?</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57200" y="1600199"/>
            <a:ext cx="6604141" cy="4141033"/>
          </a:xfrm>
          <a:prstGeom prst="rect">
            <a:avLst/>
          </a:prstGeom>
        </p:spPr>
      </p:pic>
    </p:spTree>
    <p:extLst>
      <p:ext uri="{BB962C8B-B14F-4D97-AF65-F5344CB8AC3E}">
        <p14:creationId xmlns:p14="http://schemas.microsoft.com/office/powerpoint/2010/main" val="2011185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A4FFB"/>
                </a:solidFill>
                <a:ea typeface="ＭＳ Ｐゴシック" pitchFamily="34" charset="-128"/>
              </a:rPr>
              <a:t>How can bar modelling support learning?</a:t>
            </a:r>
            <a:endParaRPr lang="en-GB" dirty="0"/>
          </a:p>
        </p:txBody>
      </p:sp>
      <p:pic>
        <p:nvPicPr>
          <p:cNvPr id="4" name="Content Placeholder 3"/>
          <p:cNvPicPr>
            <a:picLocks noGrp="1" noChangeAspect="1"/>
          </p:cNvPicPr>
          <p:nvPr>
            <p:ph idx="1"/>
          </p:nvPr>
        </p:nvPicPr>
        <p:blipFill>
          <a:blip r:embed="rId2"/>
          <a:stretch>
            <a:fillRect/>
          </a:stretch>
        </p:blipFill>
        <p:spPr>
          <a:xfrm>
            <a:off x="656187" y="1795342"/>
            <a:ext cx="7318580" cy="5015270"/>
          </a:xfrm>
          <a:prstGeom prst="rect">
            <a:avLst/>
          </a:prstGeom>
        </p:spPr>
      </p:pic>
    </p:spTree>
    <p:extLst>
      <p:ext uri="{BB962C8B-B14F-4D97-AF65-F5344CB8AC3E}">
        <p14:creationId xmlns:p14="http://schemas.microsoft.com/office/powerpoint/2010/main" val="3325807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A4FFB"/>
                </a:solidFill>
                <a:ea typeface="ＭＳ Ｐゴシック" pitchFamily="34" charset="-128"/>
              </a:rPr>
              <a:t>How can bar modelling support learning?</a:t>
            </a:r>
            <a:endParaRPr lang="en-GB" dirty="0"/>
          </a:p>
        </p:txBody>
      </p:sp>
      <p:pic>
        <p:nvPicPr>
          <p:cNvPr id="4" name="Content Placeholder 3"/>
          <p:cNvPicPr>
            <a:picLocks noGrp="1" noChangeAspect="1"/>
          </p:cNvPicPr>
          <p:nvPr>
            <p:ph idx="1"/>
          </p:nvPr>
        </p:nvPicPr>
        <p:blipFill>
          <a:blip r:embed="rId2"/>
          <a:stretch>
            <a:fillRect/>
          </a:stretch>
        </p:blipFill>
        <p:spPr>
          <a:xfrm>
            <a:off x="327845" y="1417638"/>
            <a:ext cx="8546332" cy="4924520"/>
          </a:xfrm>
          <a:prstGeom prst="rect">
            <a:avLst/>
          </a:prstGeom>
        </p:spPr>
      </p:pic>
    </p:spTree>
    <p:extLst>
      <p:ext uri="{BB962C8B-B14F-4D97-AF65-F5344CB8AC3E}">
        <p14:creationId xmlns:p14="http://schemas.microsoft.com/office/powerpoint/2010/main" val="1876191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64" y="782652"/>
            <a:ext cx="7696706" cy="960668"/>
          </a:xfrm>
        </p:spPr>
        <p:txBody>
          <a:bodyPr>
            <a:normAutofit/>
          </a:bodyPr>
          <a:lstStyle/>
          <a:p>
            <a:r>
              <a:rPr lang="en-GB" b="1" dirty="0" smtClean="0">
                <a:solidFill>
                  <a:srgbClr val="0A4FFB"/>
                </a:solidFill>
              </a:rPr>
              <a:t>Example using bar model</a:t>
            </a:r>
            <a:endParaRPr lang="en-GB" b="1" dirty="0">
              <a:solidFill>
                <a:srgbClr val="0A4FFB"/>
              </a:solidFill>
            </a:endParaRPr>
          </a:p>
        </p:txBody>
      </p:sp>
      <p:sp>
        <p:nvSpPr>
          <p:cNvPr id="3" name="Content Placeholder 2"/>
          <p:cNvSpPr>
            <a:spLocks noGrp="1"/>
          </p:cNvSpPr>
          <p:nvPr>
            <p:ph sz="quarter" idx="4294967295"/>
          </p:nvPr>
        </p:nvSpPr>
        <p:spPr>
          <a:xfrm>
            <a:off x="577864" y="1778410"/>
            <a:ext cx="7874716" cy="4431723"/>
          </a:xfrm>
          <a:prstGeom prst="rect">
            <a:avLst/>
          </a:prstGeom>
        </p:spPr>
        <p:txBody>
          <a:bodyPr/>
          <a:lstStyle/>
          <a:p>
            <a:pPr marL="0" indent="0">
              <a:lnSpc>
                <a:spcPct val="120000"/>
              </a:lnSpc>
              <a:spcBef>
                <a:spcPts val="0"/>
              </a:spcBef>
              <a:buNone/>
              <a:defRPr/>
            </a:pPr>
            <a:endParaRPr lang="en-GB" sz="2400" dirty="0"/>
          </a:p>
          <a:p>
            <a:pPr marL="0" indent="0">
              <a:lnSpc>
                <a:spcPct val="120000"/>
              </a:lnSpc>
              <a:spcBef>
                <a:spcPts val="0"/>
              </a:spcBef>
              <a:buNone/>
              <a:defRPr/>
            </a:pPr>
            <a:endParaRPr lang="en-GB" sz="1800" dirty="0"/>
          </a:p>
          <a:p>
            <a:pPr marL="0" indent="0">
              <a:buNone/>
            </a:pPr>
            <a:endParaRPr lang="en-GB" dirty="0"/>
          </a:p>
        </p:txBody>
      </p:sp>
      <p:pic>
        <p:nvPicPr>
          <p:cNvPr id="5" name="Picture 4" descr="Screen Shot 2019-06-18 at 17.04.44.png"/>
          <p:cNvPicPr>
            <a:picLocks noChangeAspect="1"/>
          </p:cNvPicPr>
          <p:nvPr/>
        </p:nvPicPr>
        <p:blipFill rotWithShape="1">
          <a:blip r:embed="rId2">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pic>
        <p:nvPicPr>
          <p:cNvPr id="4" name="Picture 3"/>
          <p:cNvPicPr>
            <a:picLocks noChangeAspect="1"/>
          </p:cNvPicPr>
          <p:nvPr/>
        </p:nvPicPr>
        <p:blipFill>
          <a:blip r:embed="rId3"/>
          <a:stretch>
            <a:fillRect/>
          </a:stretch>
        </p:blipFill>
        <p:spPr>
          <a:xfrm>
            <a:off x="397982" y="1697797"/>
            <a:ext cx="4698674" cy="3264486"/>
          </a:xfrm>
          <a:prstGeom prst="rect">
            <a:avLst/>
          </a:prstGeom>
        </p:spPr>
      </p:pic>
    </p:spTree>
    <p:extLst>
      <p:ext uri="{BB962C8B-B14F-4D97-AF65-F5344CB8AC3E}">
        <p14:creationId xmlns:p14="http://schemas.microsoft.com/office/powerpoint/2010/main" val="246547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680192"/>
            <a:ext cx="6363325" cy="5766209"/>
          </a:xfrm>
          <a:prstGeom prst="rect">
            <a:avLst/>
          </a:prstGeom>
        </p:spPr>
      </p:pic>
    </p:spTree>
    <p:extLst>
      <p:ext uri="{BB962C8B-B14F-4D97-AF65-F5344CB8AC3E}">
        <p14:creationId xmlns:p14="http://schemas.microsoft.com/office/powerpoint/2010/main" val="3244714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06" y="624902"/>
            <a:ext cx="3613748" cy="990600"/>
          </a:xfrm>
        </p:spPr>
        <p:txBody>
          <a:bodyPr>
            <a:normAutofit fontScale="90000"/>
          </a:bodyPr>
          <a:lstStyle/>
          <a:p>
            <a:r>
              <a:rPr lang="en-GB" b="1" dirty="0" smtClean="0"/>
              <a:t>Multiplication and algebra </a:t>
            </a:r>
            <a:endParaRPr lang="en-GB" b="1" dirty="0"/>
          </a:p>
        </p:txBody>
      </p:sp>
      <p:pic>
        <p:nvPicPr>
          <p:cNvPr id="7" name="Picture 6" descr="Screen Shot 2019-06-18 at 17.04.44.png"/>
          <p:cNvPicPr>
            <a:picLocks noChangeAspect="1"/>
          </p:cNvPicPr>
          <p:nvPr/>
        </p:nvPicPr>
        <p:blipFill rotWithShape="1">
          <a:blip r:embed="rId2">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pic>
        <p:nvPicPr>
          <p:cNvPr id="4" name="Picture 3"/>
          <p:cNvPicPr>
            <a:picLocks noChangeAspect="1"/>
          </p:cNvPicPr>
          <p:nvPr/>
        </p:nvPicPr>
        <p:blipFill>
          <a:blip r:embed="rId3"/>
          <a:stretch>
            <a:fillRect/>
          </a:stretch>
        </p:blipFill>
        <p:spPr>
          <a:xfrm>
            <a:off x="324162" y="1755599"/>
            <a:ext cx="5645720" cy="2621529"/>
          </a:xfrm>
          <a:prstGeom prst="rect">
            <a:avLst/>
          </a:prstGeom>
        </p:spPr>
      </p:pic>
      <p:sp>
        <p:nvSpPr>
          <p:cNvPr id="6" name="TextBox 5"/>
          <p:cNvSpPr txBox="1"/>
          <p:nvPr/>
        </p:nvSpPr>
        <p:spPr>
          <a:xfrm>
            <a:off x="6325849" y="681427"/>
            <a:ext cx="2578308" cy="3970318"/>
          </a:xfrm>
          <a:prstGeom prst="rect">
            <a:avLst/>
          </a:prstGeom>
          <a:noFill/>
        </p:spPr>
        <p:txBody>
          <a:bodyPr wrap="square" rtlCol="0">
            <a:spAutoFit/>
          </a:bodyPr>
          <a:lstStyle/>
          <a:p>
            <a:r>
              <a:rPr lang="en-GB" sz="2800" dirty="0" smtClean="0"/>
              <a:t>How could we use a bar model to represent this problem rather than use the abstract method of multiplication first </a:t>
            </a:r>
            <a:r>
              <a:rPr lang="en-GB" sz="2800" dirty="0" err="1" smtClean="0"/>
              <a:t>eg</a:t>
            </a:r>
            <a:endParaRPr lang="en-GB" sz="2800" dirty="0" smtClean="0"/>
          </a:p>
          <a:p>
            <a:r>
              <a:rPr lang="en-GB" sz="2800" dirty="0" smtClean="0"/>
              <a:t>4 x a + 2 x b = </a:t>
            </a:r>
            <a:endParaRPr lang="en-GB" sz="2800" dirty="0"/>
          </a:p>
        </p:txBody>
      </p:sp>
    </p:spTree>
    <p:extLst>
      <p:ext uri="{BB962C8B-B14F-4D97-AF65-F5344CB8AC3E}">
        <p14:creationId xmlns:p14="http://schemas.microsoft.com/office/powerpoint/2010/main" val="4153687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526" y="266345"/>
            <a:ext cx="8211242" cy="947334"/>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A4FFB"/>
                </a:solidFill>
              </a:rPr>
              <a:t>Skills in Maths and across the curriculum</a:t>
            </a:r>
          </a:p>
          <a:p>
            <a:pPr algn="l"/>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pic>
        <p:nvPicPr>
          <p:cNvPr id="5" name="Picture 4" descr="Screen Shot 2019-06-18 at 17.04.44.png"/>
          <p:cNvPicPr>
            <a:picLocks noChangeAspect="1"/>
          </p:cNvPicPr>
          <p:nvPr/>
        </p:nvPicPr>
        <p:blipFill rotWithShape="1">
          <a:blip r:embed="rId3">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sp>
        <p:nvSpPr>
          <p:cNvPr id="6" name="TextBox 5"/>
          <p:cNvSpPr txBox="1"/>
          <p:nvPr/>
        </p:nvSpPr>
        <p:spPr>
          <a:xfrm>
            <a:off x="241526" y="740012"/>
            <a:ext cx="4077325" cy="4431983"/>
          </a:xfrm>
          <a:prstGeom prst="rect">
            <a:avLst/>
          </a:prstGeom>
          <a:noFill/>
        </p:spPr>
        <p:txBody>
          <a:bodyPr wrap="square" rtlCol="0">
            <a:spAutoFit/>
          </a:bodyPr>
          <a:lstStyle/>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Use </a:t>
            </a:r>
            <a:r>
              <a:rPr lang="en-GB" altLang="en-US" sz="2400" kern="0" dirty="0" smtClean="0">
                <a:solidFill>
                  <a:srgbClr val="000000"/>
                </a:solidFill>
                <a:latin typeface="+mj-lt"/>
              </a:rPr>
              <a:t>Mathematical vocabulary</a:t>
            </a:r>
            <a:endParaRPr lang="en-GB" altLang="en-US" sz="2400" kern="0" dirty="0">
              <a:solidFill>
                <a:srgbClr val="000000"/>
              </a:solidFill>
              <a:latin typeface="+mj-lt"/>
            </a:endParaRP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Explain ideas and evaluate outcomes</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Make connections</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Use fluency and recall</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Predict and Justify</a:t>
            </a:r>
          </a:p>
          <a:p>
            <a:pPr marL="285750" indent="-285750">
              <a:buClr>
                <a:srgbClr val="7030A0"/>
              </a:buClr>
              <a:buFont typeface="Wingdings" panose="05000000000000000000" pitchFamily="2" charset="2"/>
              <a:buChar char="Ø"/>
              <a:defRPr/>
            </a:pPr>
            <a:r>
              <a:rPr lang="en-GB" altLang="en-US" sz="2400" kern="0" dirty="0" smtClean="0">
                <a:solidFill>
                  <a:srgbClr val="000000"/>
                </a:solidFill>
                <a:latin typeface="+mj-lt"/>
              </a:rPr>
              <a:t>challenge </a:t>
            </a:r>
            <a:r>
              <a:rPr lang="en-GB" altLang="en-US" sz="2400" kern="0" dirty="0">
                <a:solidFill>
                  <a:srgbClr val="000000"/>
                </a:solidFill>
                <a:latin typeface="+mj-lt"/>
              </a:rPr>
              <a:t>ideas</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Work systematically</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Trial and improvement</a:t>
            </a:r>
          </a:p>
          <a:p>
            <a:pPr marL="285750" indent="-285750">
              <a:buClr>
                <a:srgbClr val="7030A0"/>
              </a:buClr>
              <a:buFont typeface="Wingdings" panose="05000000000000000000" pitchFamily="2" charset="2"/>
              <a:buChar char="Ø"/>
              <a:defRPr/>
            </a:pPr>
            <a:r>
              <a:rPr lang="en-GB" altLang="en-US" sz="2400" kern="0" dirty="0" smtClean="0">
                <a:solidFill>
                  <a:srgbClr val="000000"/>
                </a:solidFill>
                <a:latin typeface="+mj-lt"/>
              </a:rPr>
              <a:t>Logical thinking</a:t>
            </a:r>
            <a:endParaRPr lang="en-GB" altLang="en-US" sz="2400" kern="0" dirty="0">
              <a:solidFill>
                <a:srgbClr val="000000"/>
              </a:solidFill>
              <a:latin typeface="+mj-lt"/>
            </a:endParaRPr>
          </a:p>
          <a:p>
            <a:pPr marL="285750" indent="-285750">
              <a:buClr>
                <a:srgbClr val="7030A0"/>
              </a:buClr>
              <a:buFont typeface="Wingdings" panose="05000000000000000000" pitchFamily="2" charset="2"/>
              <a:buChar char="Ø"/>
            </a:pPr>
            <a:endParaRPr lang="en-GB" dirty="0"/>
          </a:p>
        </p:txBody>
      </p:sp>
      <p:sp>
        <p:nvSpPr>
          <p:cNvPr id="7" name="TextBox 6"/>
          <p:cNvSpPr txBox="1"/>
          <p:nvPr/>
        </p:nvSpPr>
        <p:spPr>
          <a:xfrm>
            <a:off x="4749355" y="740012"/>
            <a:ext cx="4077325" cy="2585323"/>
          </a:xfrm>
          <a:prstGeom prst="rect">
            <a:avLst/>
          </a:prstGeom>
          <a:noFill/>
        </p:spPr>
        <p:txBody>
          <a:bodyPr wrap="square" rtlCol="0">
            <a:spAutoFit/>
          </a:bodyPr>
          <a:lstStyle/>
          <a:p>
            <a:pPr marL="285750" indent="-285750">
              <a:buClr>
                <a:srgbClr val="7030A0"/>
              </a:buClr>
              <a:buFont typeface="Wingdings" panose="05000000000000000000" pitchFamily="2" charset="2"/>
              <a:buChar char="Ø"/>
              <a:defRPr/>
            </a:pPr>
            <a:r>
              <a:rPr lang="en-GB" altLang="en-US" sz="2400" kern="0" dirty="0" smtClean="0">
                <a:solidFill>
                  <a:srgbClr val="000000"/>
                </a:solidFill>
                <a:latin typeface="+mj-lt"/>
              </a:rPr>
              <a:t>Be independent</a:t>
            </a:r>
          </a:p>
          <a:p>
            <a:pPr marL="285750" indent="-285750">
              <a:buClr>
                <a:srgbClr val="7030A0"/>
              </a:buClr>
              <a:buFont typeface="Wingdings" panose="05000000000000000000" pitchFamily="2" charset="2"/>
              <a:buChar char="Ø"/>
              <a:defRPr/>
            </a:pPr>
            <a:r>
              <a:rPr lang="en-GB" altLang="en-US" sz="2400" kern="0" dirty="0" smtClean="0">
                <a:solidFill>
                  <a:srgbClr val="000000"/>
                </a:solidFill>
                <a:latin typeface="+mj-lt"/>
              </a:rPr>
              <a:t>Learn from mistakes</a:t>
            </a:r>
            <a:endParaRPr lang="en-GB" altLang="en-US" sz="2400" kern="0" dirty="0">
              <a:solidFill>
                <a:srgbClr val="000000"/>
              </a:solidFill>
              <a:latin typeface="+mj-lt"/>
            </a:endParaRP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Collaborate with others</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Spot patterns</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Show resilience</a:t>
            </a:r>
          </a:p>
          <a:p>
            <a:pPr marL="285750" indent="-285750">
              <a:buClr>
                <a:srgbClr val="7030A0"/>
              </a:buClr>
              <a:buFont typeface="Wingdings" panose="05000000000000000000" pitchFamily="2" charset="2"/>
              <a:buChar char="Ø"/>
              <a:defRPr/>
            </a:pPr>
            <a:r>
              <a:rPr lang="en-GB" altLang="en-US" sz="2400" kern="0" dirty="0">
                <a:solidFill>
                  <a:srgbClr val="000000"/>
                </a:solidFill>
                <a:latin typeface="+mj-lt"/>
              </a:rPr>
              <a:t>Correct mistakes </a:t>
            </a:r>
          </a:p>
          <a:p>
            <a:pPr marL="285750" indent="-285750">
              <a:buClr>
                <a:srgbClr val="7030A0"/>
              </a:buClr>
              <a:buFont typeface="Wingdings" panose="05000000000000000000" pitchFamily="2" charset="2"/>
              <a:buChar char="Ø"/>
            </a:pPr>
            <a:endParaRPr lang="en-GB" dirty="0"/>
          </a:p>
        </p:txBody>
      </p:sp>
      <p:pic>
        <p:nvPicPr>
          <p:cNvPr id="8" name="Picture 7"/>
          <p:cNvPicPr>
            <a:picLocks noChangeAspect="1"/>
          </p:cNvPicPr>
          <p:nvPr/>
        </p:nvPicPr>
        <p:blipFill>
          <a:blip r:embed="rId4"/>
          <a:stretch>
            <a:fillRect/>
          </a:stretch>
        </p:blipFill>
        <p:spPr>
          <a:xfrm>
            <a:off x="4896720" y="3212055"/>
            <a:ext cx="3556048" cy="1437683"/>
          </a:xfrm>
          <a:prstGeom prst="rect">
            <a:avLst/>
          </a:prstGeom>
        </p:spPr>
      </p:pic>
    </p:spTree>
    <p:extLst>
      <p:ext uri="{BB962C8B-B14F-4D97-AF65-F5344CB8AC3E}">
        <p14:creationId xmlns:p14="http://schemas.microsoft.com/office/powerpoint/2010/main" val="3294473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Multiplication and algebra </a:t>
            </a:r>
            <a:endParaRPr lang="en-GB" dirty="0"/>
          </a:p>
        </p:txBody>
      </p:sp>
      <p:pic>
        <p:nvPicPr>
          <p:cNvPr id="4" name="Content Placeholder 3"/>
          <p:cNvPicPr>
            <a:picLocks noGrp="1" noChangeAspect="1"/>
          </p:cNvPicPr>
          <p:nvPr>
            <p:ph idx="1"/>
          </p:nvPr>
        </p:nvPicPr>
        <p:blipFill>
          <a:blip r:embed="rId2"/>
          <a:stretch>
            <a:fillRect/>
          </a:stretch>
        </p:blipFill>
        <p:spPr>
          <a:xfrm>
            <a:off x="1109272" y="3873291"/>
            <a:ext cx="6925456" cy="2984709"/>
          </a:xfrm>
          <a:prstGeom prst="rect">
            <a:avLst/>
          </a:prstGeom>
        </p:spPr>
      </p:pic>
      <p:pic>
        <p:nvPicPr>
          <p:cNvPr id="5" name="Picture 4"/>
          <p:cNvPicPr>
            <a:picLocks noChangeAspect="1"/>
          </p:cNvPicPr>
          <p:nvPr/>
        </p:nvPicPr>
        <p:blipFill>
          <a:blip r:embed="rId3"/>
          <a:stretch>
            <a:fillRect/>
          </a:stretch>
        </p:blipFill>
        <p:spPr>
          <a:xfrm>
            <a:off x="1519486" y="1851252"/>
            <a:ext cx="5645720" cy="2621529"/>
          </a:xfrm>
          <a:prstGeom prst="rect">
            <a:avLst/>
          </a:prstGeom>
        </p:spPr>
      </p:pic>
    </p:spTree>
    <p:extLst>
      <p:ext uri="{BB962C8B-B14F-4D97-AF65-F5344CB8AC3E}">
        <p14:creationId xmlns:p14="http://schemas.microsoft.com/office/powerpoint/2010/main" val="2298266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9159" y="775855"/>
            <a:ext cx="8519380"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2700" b="1" dirty="0">
                <a:solidFill>
                  <a:srgbClr val="0A4FFB"/>
                </a:solidFill>
              </a:rPr>
              <a:t>Bar modelling for problem solving as part of CPA  approach</a:t>
            </a:r>
          </a:p>
          <a:p>
            <a:pPr>
              <a:defRPr/>
            </a:pPr>
            <a:endParaRPr lang="en-GB" sz="2700" b="1" dirty="0">
              <a:solidFill>
                <a:schemeClr val="tx1"/>
              </a:solidFill>
            </a:endParaRPr>
          </a:p>
          <a:p>
            <a:pPr>
              <a:defRPr/>
            </a:pPr>
            <a:endParaRPr lang="en-GB" sz="2700" b="1" dirty="0">
              <a:solidFill>
                <a:schemeClr val="tx1"/>
              </a:solidFill>
            </a:endParaRPr>
          </a:p>
        </p:txBody>
      </p:sp>
      <p:sp>
        <p:nvSpPr>
          <p:cNvPr id="7" name="Content Placeholder 2"/>
          <p:cNvSpPr txBox="1">
            <a:spLocks/>
          </p:cNvSpPr>
          <p:nvPr/>
        </p:nvSpPr>
        <p:spPr>
          <a:xfrm>
            <a:off x="359764" y="1766455"/>
            <a:ext cx="8500438" cy="4679003"/>
          </a:xfrm>
          <a:prstGeom prst="rect">
            <a:avLst/>
          </a:prstGeom>
        </p:spPr>
        <p:txBody>
          <a:bodyPr vert="horz" lIns="68580" tIns="34290" rIns="68580" bIns="3429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spcBef>
                <a:spcPts val="0"/>
              </a:spcBef>
              <a:buClr>
                <a:srgbClr val="90C226"/>
              </a:buClr>
              <a:buNone/>
              <a:defRPr/>
            </a:pPr>
            <a:endParaRPr lang="en-GB" sz="2925" b="1" dirty="0">
              <a:solidFill>
                <a:schemeClr val="tx1"/>
              </a:solidFill>
              <a:latin typeface="+mj-lt"/>
            </a:endParaRPr>
          </a:p>
          <a:p>
            <a:pPr marL="0" indent="0">
              <a:lnSpc>
                <a:spcPct val="90000"/>
              </a:lnSpc>
              <a:spcBef>
                <a:spcPts val="0"/>
              </a:spcBef>
              <a:buClr>
                <a:srgbClr val="90C226"/>
              </a:buClr>
              <a:buNone/>
              <a:defRPr/>
            </a:pPr>
            <a:r>
              <a:rPr lang="en-GB" sz="2925" b="1" dirty="0">
                <a:solidFill>
                  <a:schemeClr val="tx1"/>
                </a:solidFill>
                <a:latin typeface="+mj-lt"/>
              </a:rPr>
              <a:t>By the end of </a:t>
            </a:r>
            <a:r>
              <a:rPr lang="en-GB" sz="2925" b="1" dirty="0" smtClean="0">
                <a:solidFill>
                  <a:schemeClr val="tx1"/>
                </a:solidFill>
                <a:latin typeface="+mj-lt"/>
              </a:rPr>
              <a:t>KS2 – a problem for children working at greater depth</a:t>
            </a:r>
            <a:endParaRPr lang="en-GB" sz="2925" b="1" dirty="0">
              <a:solidFill>
                <a:schemeClr val="tx1"/>
              </a:solidFill>
              <a:latin typeface="+mj-lt"/>
            </a:endParaRPr>
          </a:p>
          <a:p>
            <a:pPr marL="0" indent="0">
              <a:lnSpc>
                <a:spcPct val="90000"/>
              </a:lnSpc>
              <a:spcBef>
                <a:spcPts val="0"/>
              </a:spcBef>
              <a:buClr>
                <a:srgbClr val="90C226"/>
              </a:buClr>
              <a:buNone/>
              <a:defRPr/>
            </a:pPr>
            <a:endParaRPr lang="en-GB" sz="2925" b="1" dirty="0">
              <a:solidFill>
                <a:schemeClr val="tx1"/>
              </a:solidFill>
              <a:latin typeface="+mj-lt"/>
            </a:endParaRPr>
          </a:p>
          <a:p>
            <a:pPr marL="0" indent="0">
              <a:buNone/>
            </a:pPr>
            <a:r>
              <a:rPr lang="en-GB" altLang="en-US" sz="3900" dirty="0"/>
              <a:t>Ben &amp; Tom have some sweets</a:t>
            </a:r>
          </a:p>
          <a:p>
            <a:pPr marL="0" indent="0">
              <a:buNone/>
            </a:pPr>
            <a:r>
              <a:rPr lang="en-GB" altLang="en-US" sz="3900" dirty="0"/>
              <a:t>Tom has 5 times as many sweets as Ben</a:t>
            </a:r>
          </a:p>
          <a:p>
            <a:pPr marL="0" indent="0">
              <a:buNone/>
            </a:pPr>
            <a:r>
              <a:rPr lang="en-GB" altLang="en-US" sz="3900" dirty="0"/>
              <a:t>Tom gives 26 sweets to Ben.</a:t>
            </a:r>
          </a:p>
          <a:p>
            <a:pPr marL="0" indent="0">
              <a:buNone/>
            </a:pPr>
            <a:r>
              <a:rPr lang="en-GB" altLang="en-US" sz="3900" dirty="0"/>
              <a:t>They now have the same amount of sweets.</a:t>
            </a:r>
          </a:p>
          <a:p>
            <a:pPr marL="0" indent="0">
              <a:buNone/>
            </a:pPr>
            <a:r>
              <a:rPr lang="en-GB" altLang="en-US" sz="3900" dirty="0"/>
              <a:t>How many sweets were there altogether?</a:t>
            </a:r>
          </a:p>
          <a:p>
            <a:pPr marL="0" indent="0">
              <a:buNone/>
            </a:pPr>
            <a:r>
              <a:rPr lang="en-GB" altLang="en-US" sz="3900" dirty="0"/>
              <a:t>How many did they get each?</a:t>
            </a:r>
          </a:p>
          <a:p>
            <a:pPr marL="0" indent="0">
              <a:lnSpc>
                <a:spcPct val="90000"/>
              </a:lnSpc>
              <a:buClr>
                <a:srgbClr val="90C226"/>
              </a:buClr>
              <a:buNone/>
              <a:defRPr/>
            </a:pPr>
            <a:endParaRPr lang="en-GB" sz="2550" dirty="0">
              <a:solidFill>
                <a:sysClr val="window" lastClr="FFFFFF">
                  <a:lumMod val="75000"/>
                  <a:lumOff val="25000"/>
                </a:sysClr>
              </a:solidFill>
              <a:latin typeface="Trebuchet MS" panose="020B0603020202020204"/>
            </a:endParaRPr>
          </a:p>
          <a:p>
            <a:pPr marL="0" indent="0">
              <a:lnSpc>
                <a:spcPct val="90000"/>
              </a:lnSpc>
              <a:buClr>
                <a:srgbClr val="90C226"/>
              </a:buClr>
              <a:buNone/>
              <a:defRPr/>
            </a:pPr>
            <a:r>
              <a:rPr lang="en-GB" sz="2550" dirty="0" smtClean="0">
                <a:solidFill>
                  <a:sysClr val="window" lastClr="FFFFFF">
                    <a:lumMod val="75000"/>
                    <a:lumOff val="25000"/>
                  </a:sysClr>
                </a:solidFill>
                <a:latin typeface="Trebuchet MS" panose="020B0603020202020204"/>
              </a:rPr>
              <a:t>se </a:t>
            </a:r>
            <a:r>
              <a:rPr lang="en-GB" sz="2550" dirty="0">
                <a:solidFill>
                  <a:sysClr val="window" lastClr="FFFFFF">
                    <a:lumMod val="75000"/>
                    <a:lumOff val="25000"/>
                  </a:sysClr>
                </a:solidFill>
                <a:latin typeface="Trebuchet MS" panose="020B0603020202020204"/>
              </a:rPr>
              <a:t>the CPA method to solve.</a:t>
            </a:r>
          </a:p>
          <a:p>
            <a:pPr marL="0" indent="0">
              <a:lnSpc>
                <a:spcPct val="90000"/>
              </a:lnSpc>
              <a:buClr>
                <a:srgbClr val="90C226"/>
              </a:buClr>
              <a:buNone/>
              <a:defRPr/>
            </a:pPr>
            <a:endParaRPr lang="en-GB" sz="1350" dirty="0">
              <a:solidFill>
                <a:sysClr val="window" lastClr="FFFFFF">
                  <a:lumMod val="75000"/>
                  <a:lumOff val="25000"/>
                </a:sysClr>
              </a:solidFill>
              <a:latin typeface="Trebuchet MS" panose="020B0603020202020204"/>
            </a:endParaRPr>
          </a:p>
          <a:p>
            <a:pPr>
              <a:lnSpc>
                <a:spcPct val="90000"/>
              </a:lnSpc>
              <a:buClr>
                <a:srgbClr val="90C226"/>
              </a:buClr>
              <a:defRPr/>
            </a:pPr>
            <a:endParaRPr lang="en-GB" sz="1350" dirty="0">
              <a:solidFill>
                <a:sysClr val="window" lastClr="FFFFFF">
                  <a:lumMod val="75000"/>
                  <a:lumOff val="25000"/>
                </a:sysClr>
              </a:solidFill>
              <a:latin typeface="Trebuchet MS" panose="020B0603020202020204"/>
            </a:endParaRPr>
          </a:p>
        </p:txBody>
      </p:sp>
    </p:spTree>
    <p:extLst>
      <p:ext uri="{BB962C8B-B14F-4D97-AF65-F5344CB8AC3E}">
        <p14:creationId xmlns:p14="http://schemas.microsoft.com/office/powerpoint/2010/main" val="442323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nvPr>
        </p:nvGraphicFramePr>
        <p:xfrm>
          <a:off x="2087166" y="1754815"/>
          <a:ext cx="3997002" cy="1734908"/>
        </p:xfrm>
        <a:graphic>
          <a:graphicData uri="http://schemas.openxmlformats.org/drawingml/2006/table">
            <a:tbl>
              <a:tblPr/>
              <a:tblGrid>
                <a:gridCol w="764499">
                  <a:extLst>
                    <a:ext uri="{9D8B030D-6E8A-4147-A177-3AD203B41FA5}">
                      <a16:colId xmlns:a16="http://schemas.microsoft.com/office/drawing/2014/main" xmlns="" val="20000"/>
                    </a:ext>
                  </a:extLst>
                </a:gridCol>
                <a:gridCol w="781119">
                  <a:extLst>
                    <a:ext uri="{9D8B030D-6E8A-4147-A177-3AD203B41FA5}">
                      <a16:colId xmlns:a16="http://schemas.microsoft.com/office/drawing/2014/main" xmlns="" val="20001"/>
                    </a:ext>
                  </a:extLst>
                </a:gridCol>
                <a:gridCol w="772809">
                  <a:extLst>
                    <a:ext uri="{9D8B030D-6E8A-4147-A177-3AD203B41FA5}">
                      <a16:colId xmlns:a16="http://schemas.microsoft.com/office/drawing/2014/main" xmlns="" val="20002"/>
                    </a:ext>
                  </a:extLst>
                </a:gridCol>
                <a:gridCol w="814358">
                  <a:extLst>
                    <a:ext uri="{9D8B030D-6E8A-4147-A177-3AD203B41FA5}">
                      <a16:colId xmlns:a16="http://schemas.microsoft.com/office/drawing/2014/main" xmlns="" val="20003"/>
                    </a:ext>
                  </a:extLst>
                </a:gridCol>
                <a:gridCol w="864217">
                  <a:extLst>
                    <a:ext uri="{9D8B030D-6E8A-4147-A177-3AD203B41FA5}">
                      <a16:colId xmlns:a16="http://schemas.microsoft.com/office/drawing/2014/main" xmlns="" val="20004"/>
                    </a:ext>
                  </a:extLst>
                </a:gridCol>
              </a:tblGrid>
              <a:tr h="821799">
                <a:tc>
                  <a:txBody>
                    <a:bodyPr/>
                    <a:lstStyle/>
                    <a:p>
                      <a:pPr>
                        <a:lnSpc>
                          <a:spcPct val="115000"/>
                        </a:lnSpc>
                        <a:spcAft>
                          <a:spcPts val="1000"/>
                        </a:spcAft>
                      </a:pPr>
                      <a:r>
                        <a:rPr lang="en-GB" sz="800" dirty="0">
                          <a:effectLst/>
                          <a:latin typeface="Calibri"/>
                          <a:ea typeface="Calibri"/>
                          <a:cs typeface="Times New Roman"/>
                        </a:rPr>
                        <a:t> </a:t>
                      </a:r>
                    </a:p>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nSpc>
                          <a:spcPct val="115000"/>
                        </a:lnSpc>
                        <a:spcAft>
                          <a:spcPts val="1000"/>
                        </a:spcAft>
                      </a:pPr>
                      <a:r>
                        <a:rPr lang="en-GB" sz="8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913109">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1331640" y="2024845"/>
            <a:ext cx="674694" cy="369332"/>
          </a:xfrm>
          <a:prstGeom prst="rect">
            <a:avLst/>
          </a:prstGeom>
          <a:noFill/>
        </p:spPr>
        <p:txBody>
          <a:bodyPr wrap="square" rtlCol="0">
            <a:spAutoFit/>
          </a:bodyPr>
          <a:lstStyle/>
          <a:p>
            <a:pPr defTabSz="342900"/>
            <a:r>
              <a:rPr lang="en-GB" dirty="0">
                <a:solidFill>
                  <a:prstClr val="black"/>
                </a:solidFill>
              </a:rPr>
              <a:t>Ben</a:t>
            </a:r>
            <a:r>
              <a:rPr lang="en-GB" sz="1350" dirty="0">
                <a:solidFill>
                  <a:prstClr val="black"/>
                </a:solidFill>
              </a:rPr>
              <a:t> </a:t>
            </a:r>
          </a:p>
        </p:txBody>
      </p:sp>
      <p:sp>
        <p:nvSpPr>
          <p:cNvPr id="3" name="TextBox 2"/>
          <p:cNvSpPr txBox="1"/>
          <p:nvPr/>
        </p:nvSpPr>
        <p:spPr>
          <a:xfrm>
            <a:off x="1331640" y="2707668"/>
            <a:ext cx="782706" cy="369332"/>
          </a:xfrm>
          <a:prstGeom prst="rect">
            <a:avLst/>
          </a:prstGeom>
          <a:noFill/>
        </p:spPr>
        <p:txBody>
          <a:bodyPr wrap="square" rtlCol="0">
            <a:spAutoFit/>
          </a:bodyPr>
          <a:lstStyle/>
          <a:p>
            <a:pPr defTabSz="342900"/>
            <a:r>
              <a:rPr lang="en-GB" b="1" dirty="0">
                <a:solidFill>
                  <a:prstClr val="black"/>
                </a:solidFill>
              </a:rPr>
              <a:t>Tom</a:t>
            </a:r>
          </a:p>
        </p:txBody>
      </p:sp>
      <p:sp>
        <p:nvSpPr>
          <p:cNvPr id="4" name="TextBox 3"/>
          <p:cNvSpPr txBox="1"/>
          <p:nvPr/>
        </p:nvSpPr>
        <p:spPr>
          <a:xfrm>
            <a:off x="1668987" y="3756883"/>
            <a:ext cx="6312930" cy="954107"/>
          </a:xfrm>
          <a:prstGeom prst="rect">
            <a:avLst/>
          </a:prstGeom>
          <a:noFill/>
        </p:spPr>
        <p:txBody>
          <a:bodyPr wrap="square" rtlCol="0">
            <a:spAutoFit/>
          </a:bodyPr>
          <a:lstStyle/>
          <a:p>
            <a:pPr defTabSz="342900"/>
            <a:r>
              <a:rPr lang="en-GB" sz="2800" dirty="0">
                <a:solidFill>
                  <a:prstClr val="black"/>
                </a:solidFill>
              </a:rPr>
              <a:t>There were ___ sweets altogether.</a:t>
            </a:r>
          </a:p>
          <a:p>
            <a:pPr defTabSz="342900"/>
            <a:r>
              <a:rPr lang="en-GB" sz="2800" dirty="0">
                <a:solidFill>
                  <a:prstClr val="black"/>
                </a:solidFill>
              </a:rPr>
              <a:t>Ben and Tom have ___ sweets each</a:t>
            </a:r>
            <a:r>
              <a:rPr lang="en-GB" dirty="0">
                <a:solidFill>
                  <a:prstClr val="black"/>
                </a:solidFill>
              </a:rPr>
              <a:t>.</a:t>
            </a:r>
          </a:p>
        </p:txBody>
      </p:sp>
      <p:pic>
        <p:nvPicPr>
          <p:cNvPr id="8" name="Picture 7" descr="Screen Shot 2019-06-18 at 17.04.44.png"/>
          <p:cNvPicPr>
            <a:picLocks noChangeAspect="1"/>
          </p:cNvPicPr>
          <p:nvPr/>
        </p:nvPicPr>
        <p:blipFill rotWithShape="1">
          <a:blip r:embed="rId3">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spTree>
    <p:extLst>
      <p:ext uri="{BB962C8B-B14F-4D97-AF65-F5344CB8AC3E}">
        <p14:creationId xmlns:p14="http://schemas.microsoft.com/office/powerpoint/2010/main" val="2568304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nvPr>
        </p:nvGraphicFramePr>
        <p:xfrm>
          <a:off x="2087166" y="2294335"/>
          <a:ext cx="3834985" cy="1585551"/>
        </p:xfrm>
        <a:graphic>
          <a:graphicData uri="http://schemas.openxmlformats.org/drawingml/2006/table">
            <a:tbl>
              <a:tblPr/>
              <a:tblGrid>
                <a:gridCol w="733511">
                  <a:extLst>
                    <a:ext uri="{9D8B030D-6E8A-4147-A177-3AD203B41FA5}">
                      <a16:colId xmlns:a16="http://schemas.microsoft.com/office/drawing/2014/main" xmlns="" val="20000"/>
                    </a:ext>
                  </a:extLst>
                </a:gridCol>
                <a:gridCol w="749456">
                  <a:extLst>
                    <a:ext uri="{9D8B030D-6E8A-4147-A177-3AD203B41FA5}">
                      <a16:colId xmlns:a16="http://schemas.microsoft.com/office/drawing/2014/main" xmlns="" val="20001"/>
                    </a:ext>
                  </a:extLst>
                </a:gridCol>
                <a:gridCol w="741484">
                  <a:extLst>
                    <a:ext uri="{9D8B030D-6E8A-4147-A177-3AD203B41FA5}">
                      <a16:colId xmlns:a16="http://schemas.microsoft.com/office/drawing/2014/main" xmlns="" val="20002"/>
                    </a:ext>
                  </a:extLst>
                </a:gridCol>
                <a:gridCol w="1610534">
                  <a:extLst>
                    <a:ext uri="{9D8B030D-6E8A-4147-A177-3AD203B41FA5}">
                      <a16:colId xmlns:a16="http://schemas.microsoft.com/office/drawing/2014/main" xmlns="" val="20003"/>
                    </a:ext>
                  </a:extLst>
                </a:gridCol>
              </a:tblGrid>
              <a:tr h="751051">
                <a:tc>
                  <a:txBody>
                    <a:bodyPr/>
                    <a:lstStyle/>
                    <a:p>
                      <a:pPr>
                        <a:lnSpc>
                          <a:spcPct val="115000"/>
                        </a:lnSpc>
                        <a:spcAft>
                          <a:spcPts val="1000"/>
                        </a:spcAft>
                      </a:pPr>
                      <a:r>
                        <a:rPr lang="en-GB" sz="800" dirty="0">
                          <a:effectLst/>
                          <a:latin typeface="Calibri"/>
                          <a:ea typeface="Calibri"/>
                          <a:cs typeface="Times New Roman"/>
                        </a:rPr>
                        <a:t> </a:t>
                      </a:r>
                    </a:p>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8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Times"/>
                        <a:ea typeface="+mn-ea"/>
                        <a:cs typeface="+mn-cs"/>
                      </a:endParaRPr>
                    </a:p>
                    <a:p>
                      <a:pPr>
                        <a:lnSpc>
                          <a:spcPct val="115000"/>
                        </a:lnSpc>
                        <a:spcAft>
                          <a:spcPts val="1000"/>
                        </a:spcAft>
                      </a:pPr>
                      <a:endParaRPr lang="en-GB" sz="8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nSpc>
                          <a:spcPct val="115000"/>
                        </a:lnSpc>
                        <a:spcAft>
                          <a:spcPts val="1000"/>
                        </a:spcAft>
                      </a:pPr>
                      <a:r>
                        <a:rPr lang="en-GB" sz="800" dirty="0">
                          <a:effectLst/>
                          <a:latin typeface="Calibri"/>
                          <a:ea typeface="Calibri"/>
                          <a:cs typeface="Times New Roman"/>
                        </a:rPr>
                        <a:t> </a:t>
                      </a:r>
                    </a:p>
                    <a:p>
                      <a:pPr>
                        <a:lnSpc>
                          <a:spcPct val="115000"/>
                        </a:lnSpc>
                        <a:spcAft>
                          <a:spcPts val="1000"/>
                        </a:spcAft>
                      </a:pPr>
                      <a:r>
                        <a:rPr lang="en-GB" sz="800" dirty="0">
                          <a:effectLst/>
                          <a:latin typeface="Calibri"/>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xmlns="" val="10000"/>
                  </a:ext>
                </a:extLst>
              </a:tr>
              <a:tr h="834500">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800" dirty="0">
                          <a:effectLst/>
                          <a:latin typeface="Calibri"/>
                          <a:ea typeface="Calibri"/>
                          <a:cs typeface="Times New Roman"/>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nSpc>
                          <a:spcPct val="115000"/>
                        </a:lnSpc>
                        <a:spcAft>
                          <a:spcPts val="1000"/>
                        </a:spcAft>
                      </a:pP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3275856" y="1484785"/>
            <a:ext cx="432048" cy="369332"/>
          </a:xfrm>
          <a:prstGeom prst="rect">
            <a:avLst/>
          </a:prstGeom>
          <a:noFill/>
        </p:spPr>
        <p:txBody>
          <a:bodyPr wrap="square" rtlCol="0">
            <a:spAutoFit/>
          </a:bodyPr>
          <a:lstStyle/>
          <a:p>
            <a:pPr defTabSz="342900"/>
            <a:r>
              <a:rPr lang="en-GB" b="1" dirty="0">
                <a:solidFill>
                  <a:prstClr val="black"/>
                </a:solidFill>
              </a:rPr>
              <a:t>26</a:t>
            </a:r>
          </a:p>
        </p:txBody>
      </p:sp>
      <p:sp>
        <p:nvSpPr>
          <p:cNvPr id="3" name="TextBox 2"/>
          <p:cNvSpPr txBox="1"/>
          <p:nvPr/>
        </p:nvSpPr>
        <p:spPr>
          <a:xfrm>
            <a:off x="2917552" y="2456893"/>
            <a:ext cx="466316" cy="369332"/>
          </a:xfrm>
          <a:prstGeom prst="rect">
            <a:avLst/>
          </a:prstGeom>
          <a:noFill/>
        </p:spPr>
        <p:txBody>
          <a:bodyPr wrap="square" rtlCol="0">
            <a:spAutoFit/>
          </a:bodyPr>
          <a:lstStyle/>
          <a:p>
            <a:pPr defTabSz="342900"/>
            <a:r>
              <a:rPr lang="en-GB" b="1" dirty="0">
                <a:solidFill>
                  <a:prstClr val="black"/>
                </a:solidFill>
              </a:rPr>
              <a:t>13</a:t>
            </a:r>
          </a:p>
        </p:txBody>
      </p:sp>
      <p:sp>
        <p:nvSpPr>
          <p:cNvPr id="5" name="TextBox 4"/>
          <p:cNvSpPr txBox="1"/>
          <p:nvPr/>
        </p:nvSpPr>
        <p:spPr>
          <a:xfrm>
            <a:off x="3670014" y="2453544"/>
            <a:ext cx="486054" cy="369332"/>
          </a:xfrm>
          <a:prstGeom prst="rect">
            <a:avLst/>
          </a:prstGeom>
          <a:noFill/>
        </p:spPr>
        <p:txBody>
          <a:bodyPr wrap="square" rtlCol="0">
            <a:spAutoFit/>
          </a:bodyPr>
          <a:lstStyle/>
          <a:p>
            <a:pPr defTabSz="342900"/>
            <a:r>
              <a:rPr lang="en-GB" b="1" dirty="0">
                <a:solidFill>
                  <a:prstClr val="black"/>
                </a:solidFill>
              </a:rPr>
              <a:t>13</a:t>
            </a:r>
          </a:p>
        </p:txBody>
      </p:sp>
      <p:sp>
        <p:nvSpPr>
          <p:cNvPr id="7" name="TextBox 6"/>
          <p:cNvSpPr txBox="1"/>
          <p:nvPr/>
        </p:nvSpPr>
        <p:spPr>
          <a:xfrm>
            <a:off x="2492769" y="4572591"/>
            <a:ext cx="2430270" cy="369332"/>
          </a:xfrm>
          <a:prstGeom prst="rect">
            <a:avLst/>
          </a:prstGeom>
          <a:noFill/>
        </p:spPr>
        <p:txBody>
          <a:bodyPr wrap="square" rtlCol="0">
            <a:spAutoFit/>
          </a:bodyPr>
          <a:lstStyle/>
          <a:p>
            <a:pPr defTabSz="342900"/>
            <a:r>
              <a:rPr lang="en-GB" b="1" dirty="0">
                <a:solidFill>
                  <a:prstClr val="black"/>
                </a:solidFill>
              </a:rPr>
              <a:t>13 x 6 = </a:t>
            </a:r>
          </a:p>
        </p:txBody>
      </p:sp>
      <p:sp>
        <p:nvSpPr>
          <p:cNvPr id="9" name="Rectangle 8"/>
          <p:cNvSpPr/>
          <p:nvPr/>
        </p:nvSpPr>
        <p:spPr>
          <a:xfrm>
            <a:off x="1399276" y="3196126"/>
            <a:ext cx="582532" cy="369332"/>
          </a:xfrm>
          <a:prstGeom prst="rect">
            <a:avLst/>
          </a:prstGeom>
        </p:spPr>
        <p:txBody>
          <a:bodyPr wrap="none">
            <a:spAutoFit/>
          </a:bodyPr>
          <a:lstStyle/>
          <a:p>
            <a:pPr defTabSz="342900"/>
            <a:r>
              <a:rPr lang="en-GB" dirty="0">
                <a:solidFill>
                  <a:prstClr val="black"/>
                </a:solidFill>
              </a:rPr>
              <a:t>Tom</a:t>
            </a:r>
          </a:p>
        </p:txBody>
      </p:sp>
      <p:sp>
        <p:nvSpPr>
          <p:cNvPr id="10" name="Rectangle 9"/>
          <p:cNvSpPr/>
          <p:nvPr/>
        </p:nvSpPr>
        <p:spPr>
          <a:xfrm>
            <a:off x="1433256" y="2453544"/>
            <a:ext cx="553357" cy="369332"/>
          </a:xfrm>
          <a:prstGeom prst="rect">
            <a:avLst/>
          </a:prstGeom>
        </p:spPr>
        <p:txBody>
          <a:bodyPr wrap="none">
            <a:spAutoFit/>
          </a:bodyPr>
          <a:lstStyle/>
          <a:p>
            <a:pPr defTabSz="342900"/>
            <a:r>
              <a:rPr lang="en-GB" b="1" dirty="0">
                <a:solidFill>
                  <a:prstClr val="black"/>
                </a:solidFill>
              </a:rPr>
              <a:t>Ben</a:t>
            </a:r>
          </a:p>
        </p:txBody>
      </p:sp>
      <p:pic>
        <p:nvPicPr>
          <p:cNvPr id="11" name="Picture 5">
            <a:extLst>
              <a:ext uri="{FF2B5EF4-FFF2-40B4-BE49-F238E27FC236}">
                <a16:creationId xmlns:a16="http://schemas.microsoft.com/office/drawing/2014/main" xmlns="" id="{0B2298B7-E512-4132-ABF2-AF7A55DB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1094" y="3071759"/>
            <a:ext cx="5239232" cy="205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xmlns="" id="{9540D06D-E8E2-4C65-9C0A-2DE8BA9CD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45" y="1443257"/>
            <a:ext cx="3418640" cy="144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a:extLst>
              <a:ext uri="{FF2B5EF4-FFF2-40B4-BE49-F238E27FC236}">
                <a16:creationId xmlns:a16="http://schemas.microsoft.com/office/drawing/2014/main" xmlns="" id="{1C5BDE1B-5976-42ED-B3EC-6EB91580C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49388" y="2401403"/>
            <a:ext cx="3418640" cy="144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xmlns="" id="{34123CE0-EF1D-42D6-B65C-9A665212B3BE}"/>
              </a:ext>
            </a:extLst>
          </p:cNvPr>
          <p:cNvSpPr/>
          <p:nvPr/>
        </p:nvSpPr>
        <p:spPr>
          <a:xfrm>
            <a:off x="1655676" y="5122888"/>
            <a:ext cx="5989308" cy="830997"/>
          </a:xfrm>
          <a:prstGeom prst="rect">
            <a:avLst/>
          </a:prstGeom>
        </p:spPr>
        <p:txBody>
          <a:bodyPr wrap="square">
            <a:spAutoFit/>
          </a:bodyPr>
          <a:lstStyle/>
          <a:p>
            <a:pPr defTabSz="342900"/>
            <a:r>
              <a:rPr lang="en-GB" sz="2400" dirty="0">
                <a:solidFill>
                  <a:prstClr val="black"/>
                </a:solidFill>
              </a:rPr>
              <a:t>There were  78 sweets altogether.</a:t>
            </a:r>
          </a:p>
          <a:p>
            <a:pPr defTabSz="342900"/>
            <a:r>
              <a:rPr lang="en-GB" sz="2400" dirty="0">
                <a:solidFill>
                  <a:prstClr val="black"/>
                </a:solidFill>
              </a:rPr>
              <a:t>Ben and Tom have 39 sweets each</a:t>
            </a:r>
            <a:r>
              <a:rPr lang="en-GB" dirty="0">
                <a:solidFill>
                  <a:prstClr val="black"/>
                </a:solidFill>
              </a:rPr>
              <a:t>.</a:t>
            </a:r>
          </a:p>
        </p:txBody>
      </p:sp>
      <p:sp>
        <p:nvSpPr>
          <p:cNvPr id="16" name="TextBox 15">
            <a:extLst>
              <a:ext uri="{FF2B5EF4-FFF2-40B4-BE49-F238E27FC236}">
                <a16:creationId xmlns:a16="http://schemas.microsoft.com/office/drawing/2014/main" xmlns="" id="{FE15BEAA-0788-4454-8ABF-00CDE733A20D}"/>
              </a:ext>
            </a:extLst>
          </p:cNvPr>
          <p:cNvSpPr txBox="1"/>
          <p:nvPr/>
        </p:nvSpPr>
        <p:spPr>
          <a:xfrm>
            <a:off x="4821379" y="2838352"/>
            <a:ext cx="203321" cy="415498"/>
          </a:xfrm>
          <a:prstGeom prst="rect">
            <a:avLst/>
          </a:prstGeom>
          <a:noFill/>
        </p:spPr>
        <p:txBody>
          <a:bodyPr wrap="square" rtlCol="0">
            <a:spAutoFit/>
          </a:bodyPr>
          <a:lstStyle/>
          <a:p>
            <a:pPr defTabSz="342900"/>
            <a:r>
              <a:rPr lang="en-GB" sz="2100" b="1" dirty="0">
                <a:solidFill>
                  <a:prstClr val="black"/>
                </a:solidFill>
              </a:rPr>
              <a:t>?</a:t>
            </a:r>
          </a:p>
        </p:txBody>
      </p:sp>
    </p:spTree>
    <p:extLst>
      <p:ext uri="{BB962C8B-B14F-4D97-AF65-F5344CB8AC3E}">
        <p14:creationId xmlns:p14="http://schemas.microsoft.com/office/powerpoint/2010/main" val="32031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274" y="567866"/>
            <a:ext cx="4884383" cy="857250"/>
          </a:xfrm>
        </p:spPr>
        <p:txBody>
          <a:bodyPr/>
          <a:lstStyle/>
          <a:p>
            <a:r>
              <a:rPr lang="en-GB" b="1" dirty="0" smtClean="0">
                <a:solidFill>
                  <a:srgbClr val="0A4FFB"/>
                </a:solidFill>
              </a:rPr>
              <a:t>Language of Maths</a:t>
            </a:r>
            <a:endParaRPr lang="en-GB" b="1" dirty="0">
              <a:solidFill>
                <a:srgbClr val="0A4FFB"/>
              </a:solidFill>
            </a:endParaRPr>
          </a:p>
        </p:txBody>
      </p:sp>
      <p:sp>
        <p:nvSpPr>
          <p:cNvPr id="2" name="Content Placeholder 1"/>
          <p:cNvSpPr>
            <a:spLocks noGrp="1"/>
          </p:cNvSpPr>
          <p:nvPr>
            <p:ph sz="quarter" idx="4294967295"/>
          </p:nvPr>
        </p:nvSpPr>
        <p:spPr>
          <a:xfrm>
            <a:off x="262335" y="1481239"/>
            <a:ext cx="7390569" cy="4324961"/>
          </a:xfrm>
          <a:prstGeom prst="rect">
            <a:avLst/>
          </a:prstGeom>
        </p:spPr>
        <p:txBody>
          <a:bodyPr>
            <a:noAutofit/>
          </a:bodyPr>
          <a:lstStyle/>
          <a:p>
            <a:pPr>
              <a:buClr>
                <a:srgbClr val="7030A0"/>
              </a:buClr>
            </a:pPr>
            <a:r>
              <a:rPr lang="en-GB" sz="2400" dirty="0"/>
              <a:t>+, plus, add, how much more is…..?</a:t>
            </a:r>
          </a:p>
          <a:p>
            <a:pPr>
              <a:buClr>
                <a:srgbClr val="7030A0"/>
              </a:buClr>
            </a:pPr>
            <a:r>
              <a:rPr lang="en-GB" sz="2400" dirty="0"/>
              <a:t>- , subtract, minus, how much less is……?</a:t>
            </a:r>
          </a:p>
          <a:p>
            <a:pPr>
              <a:buClr>
                <a:srgbClr val="7030A0"/>
              </a:buClr>
            </a:pPr>
            <a:r>
              <a:rPr lang="en-GB" sz="2400" dirty="0"/>
              <a:t>Half, halve</a:t>
            </a:r>
          </a:p>
          <a:p>
            <a:pPr>
              <a:buClr>
                <a:srgbClr val="7030A0"/>
              </a:buClr>
            </a:pPr>
            <a:r>
              <a:rPr lang="en-GB" sz="2400" dirty="0"/>
              <a:t>=, equals, sign, tens, ones</a:t>
            </a:r>
          </a:p>
          <a:p>
            <a:pPr>
              <a:buClr>
                <a:srgbClr val="7030A0"/>
              </a:buClr>
            </a:pPr>
            <a:r>
              <a:rPr lang="en-GB" sz="2400" dirty="0"/>
              <a:t>Counting up</a:t>
            </a:r>
          </a:p>
          <a:p>
            <a:pPr>
              <a:buClr>
                <a:srgbClr val="7030A0"/>
              </a:buClr>
            </a:pPr>
            <a:r>
              <a:rPr lang="en-GB" sz="2400" dirty="0"/>
              <a:t>Number sentences</a:t>
            </a:r>
          </a:p>
          <a:p>
            <a:pPr>
              <a:buClr>
                <a:srgbClr val="7030A0"/>
              </a:buClr>
            </a:pPr>
            <a:r>
              <a:rPr lang="en-GB" sz="2400" dirty="0"/>
              <a:t>Digits</a:t>
            </a:r>
          </a:p>
          <a:p>
            <a:pPr>
              <a:buClr>
                <a:srgbClr val="7030A0"/>
              </a:buClr>
            </a:pPr>
            <a:r>
              <a:rPr lang="en-GB" sz="2400" dirty="0"/>
              <a:t>Double, halve, share, left over, </a:t>
            </a:r>
          </a:p>
          <a:p>
            <a:pPr>
              <a:buClr>
                <a:srgbClr val="7030A0"/>
              </a:buClr>
            </a:pPr>
            <a:r>
              <a:rPr lang="en-GB" sz="2400" dirty="0"/>
              <a:t>Near doubles</a:t>
            </a:r>
          </a:p>
          <a:p>
            <a:pPr>
              <a:buClr>
                <a:srgbClr val="7030A0"/>
              </a:buClr>
            </a:pPr>
            <a:r>
              <a:rPr lang="en-GB" sz="2400" dirty="0"/>
              <a:t>Count in 2s,5s and 10s</a:t>
            </a:r>
          </a:p>
          <a:p>
            <a:pPr>
              <a:buClr>
                <a:srgbClr val="7030A0"/>
              </a:buClr>
            </a:pPr>
            <a:r>
              <a:rPr lang="en-GB" sz="2400" dirty="0"/>
              <a:t>Groups of </a:t>
            </a:r>
          </a:p>
        </p:txBody>
      </p:sp>
      <p:sp>
        <p:nvSpPr>
          <p:cNvPr id="6" name="TextBox 5"/>
          <p:cNvSpPr txBox="1"/>
          <p:nvPr/>
        </p:nvSpPr>
        <p:spPr>
          <a:xfrm>
            <a:off x="4896036" y="3158971"/>
            <a:ext cx="2268252" cy="507831"/>
          </a:xfrm>
          <a:prstGeom prst="rect">
            <a:avLst/>
          </a:prstGeom>
          <a:noFill/>
        </p:spPr>
        <p:txBody>
          <a:bodyPr wrap="square" rtlCol="0">
            <a:spAutoFit/>
          </a:bodyPr>
          <a:lstStyle/>
          <a:p>
            <a:endParaRPr lang="en-GB" sz="1350" dirty="0">
              <a:solidFill>
                <a:prstClr val="black"/>
              </a:solidFill>
            </a:endParaRPr>
          </a:p>
          <a:p>
            <a:endParaRPr lang="en-GB" sz="1350" dirty="0">
              <a:solidFill>
                <a:prstClr val="black"/>
              </a:solidFill>
            </a:endParaRPr>
          </a:p>
        </p:txBody>
      </p:sp>
    </p:spTree>
    <p:extLst>
      <p:ext uri="{BB962C8B-B14F-4D97-AF65-F5344CB8AC3E}">
        <p14:creationId xmlns:p14="http://schemas.microsoft.com/office/powerpoint/2010/main" val="1966545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658" y="2240869"/>
            <a:ext cx="7047669" cy="3000821"/>
          </a:xfrm>
          <a:prstGeom prst="rect">
            <a:avLst/>
          </a:prstGeom>
        </p:spPr>
        <p:txBody>
          <a:bodyPr wrap="square">
            <a:spAutoFit/>
          </a:bodyPr>
          <a:lstStyle/>
          <a:p>
            <a:r>
              <a:rPr lang="en-GB" sz="2100" u="sng" dirty="0">
                <a:solidFill>
                  <a:srgbClr val="7030A0"/>
                </a:solidFill>
                <a:hlinkClick r:id="rId2"/>
              </a:rPr>
              <a:t>www.ictgames.com/soccer_subtraction.html</a:t>
            </a:r>
            <a:endParaRPr lang="en-GB" sz="2100" u="sng" dirty="0">
              <a:solidFill>
                <a:srgbClr val="7030A0"/>
              </a:solidFill>
            </a:endParaRPr>
          </a:p>
          <a:p>
            <a:endParaRPr lang="en-US" sz="2100" dirty="0">
              <a:solidFill>
                <a:srgbClr val="7030A0"/>
              </a:solidFill>
            </a:endParaRPr>
          </a:p>
          <a:p>
            <a:r>
              <a:rPr lang="en-GB" sz="2100" u="sng" dirty="0">
                <a:solidFill>
                  <a:srgbClr val="7030A0"/>
                </a:solidFill>
                <a:hlinkClick r:id="rId3"/>
              </a:rPr>
              <a:t>www.ictgames.com/football2.html</a:t>
            </a:r>
            <a:r>
              <a:rPr lang="en-GB" sz="2100" dirty="0">
                <a:solidFill>
                  <a:srgbClr val="7030A0"/>
                </a:solidFill>
              </a:rPr>
              <a:t> </a:t>
            </a:r>
          </a:p>
          <a:p>
            <a:endParaRPr lang="en-US" sz="2100" dirty="0">
              <a:solidFill>
                <a:srgbClr val="7030A0"/>
              </a:solidFill>
            </a:endParaRPr>
          </a:p>
          <a:p>
            <a:r>
              <a:rPr lang="en-GB" sz="2100" u="sng" dirty="0">
                <a:solidFill>
                  <a:srgbClr val="7030A0"/>
                </a:solidFill>
                <a:hlinkClick r:id="rId4"/>
              </a:rPr>
              <a:t>www.ictgames.com/airlineGrouping/index.htm</a:t>
            </a:r>
            <a:endParaRPr lang="en-GB" sz="2100" u="sng" dirty="0">
              <a:solidFill>
                <a:srgbClr val="7030A0"/>
              </a:solidFill>
            </a:endParaRPr>
          </a:p>
          <a:p>
            <a:r>
              <a:rPr lang="en-US" sz="2100" dirty="0">
                <a:solidFill>
                  <a:srgbClr val="7030A0"/>
                </a:solidFill>
              </a:rPr>
              <a:t> </a:t>
            </a:r>
          </a:p>
          <a:p>
            <a:r>
              <a:rPr lang="en-GB" sz="2100" u="sng" dirty="0">
                <a:solidFill>
                  <a:srgbClr val="7030A0"/>
                </a:solidFill>
                <a:hlinkClick r:id="rId4"/>
              </a:rPr>
              <a:t>www.ictgames.com/airlineGrouping/index.htm</a:t>
            </a:r>
            <a:endParaRPr lang="en-GB" sz="2100" u="sng" dirty="0">
              <a:solidFill>
                <a:srgbClr val="7030A0"/>
              </a:solidFill>
            </a:endParaRPr>
          </a:p>
          <a:p>
            <a:endParaRPr lang="en-US" sz="2100" dirty="0">
              <a:solidFill>
                <a:schemeClr val="accent1"/>
              </a:solidFill>
            </a:endParaRPr>
          </a:p>
          <a:p>
            <a:r>
              <a:rPr lang="en-US" sz="2100" u="sng" dirty="0">
                <a:solidFill>
                  <a:schemeClr val="accent1"/>
                </a:solidFill>
              </a:rPr>
              <a:t>www.ictgames.com/arrowCards_revised_v6.html</a:t>
            </a:r>
          </a:p>
        </p:txBody>
      </p:sp>
      <p:sp>
        <p:nvSpPr>
          <p:cNvPr id="3" name="TextBox 2"/>
          <p:cNvSpPr txBox="1"/>
          <p:nvPr/>
        </p:nvSpPr>
        <p:spPr>
          <a:xfrm>
            <a:off x="2087724" y="1160749"/>
            <a:ext cx="5130570" cy="507831"/>
          </a:xfrm>
          <a:prstGeom prst="rect">
            <a:avLst/>
          </a:prstGeom>
          <a:noFill/>
        </p:spPr>
        <p:txBody>
          <a:bodyPr wrap="square" rtlCol="0">
            <a:spAutoFit/>
          </a:bodyPr>
          <a:lstStyle/>
          <a:p>
            <a:r>
              <a:rPr lang="en-US" sz="2700" b="1" u="sng" dirty="0">
                <a:solidFill>
                  <a:prstClr val="black"/>
                </a:solidFill>
              </a:rPr>
              <a:t>ICT Games to support learning</a:t>
            </a:r>
          </a:p>
        </p:txBody>
      </p:sp>
    </p:spTree>
    <p:extLst>
      <p:ext uri="{BB962C8B-B14F-4D97-AF65-F5344CB8AC3E}">
        <p14:creationId xmlns:p14="http://schemas.microsoft.com/office/powerpoint/2010/main" val="1023623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6271" y="1075951"/>
            <a:ext cx="6683765" cy="960668"/>
          </a:xfrm>
        </p:spPr>
        <p:txBody>
          <a:bodyPr/>
          <a:lstStyle/>
          <a:p>
            <a:r>
              <a:rPr lang="en-GB" b="1" dirty="0" smtClean="0">
                <a:solidFill>
                  <a:srgbClr val="0A4FFB"/>
                </a:solidFill>
              </a:rPr>
              <a:t>Thank you for coming</a:t>
            </a:r>
            <a:endParaRPr lang="en-GB" b="1" dirty="0">
              <a:solidFill>
                <a:srgbClr val="0A4FFB"/>
              </a:solidFill>
            </a:endParaRPr>
          </a:p>
        </p:txBody>
      </p:sp>
    </p:spTree>
    <p:extLst>
      <p:ext uri="{BB962C8B-B14F-4D97-AF65-F5344CB8AC3E}">
        <p14:creationId xmlns:p14="http://schemas.microsoft.com/office/powerpoint/2010/main" val="33614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524" y="521178"/>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solidFill>
                  <a:srgbClr val="0A4FFB"/>
                </a:solidFill>
              </a:rPr>
              <a:t>Expectations </a:t>
            </a:r>
            <a:r>
              <a:rPr lang="en-GB" sz="3200" b="1" dirty="0">
                <a:solidFill>
                  <a:srgbClr val="0A4FFB"/>
                </a:solidFill>
              </a:rPr>
              <a:t>by the end of Year </a:t>
            </a:r>
            <a:r>
              <a:rPr lang="en-GB" sz="3200" b="1" dirty="0" smtClean="0">
                <a:solidFill>
                  <a:srgbClr val="0A4FFB"/>
                </a:solidFill>
              </a:rPr>
              <a:t>6 </a:t>
            </a:r>
            <a:endParaRPr lang="en-US" sz="3200" b="1" dirty="0">
              <a:solidFill>
                <a:srgbClr val="0A4FFB"/>
              </a:solidFill>
            </a:endParaRPr>
          </a:p>
        </p:txBody>
      </p:sp>
      <p:pic>
        <p:nvPicPr>
          <p:cNvPr id="5" name="Picture 4" descr="Screen Shot 2019-06-18 at 17.04.44.png"/>
          <p:cNvPicPr>
            <a:picLocks noChangeAspect="1"/>
          </p:cNvPicPr>
          <p:nvPr/>
        </p:nvPicPr>
        <p:blipFill rotWithShape="1">
          <a:blip r:embed="rId3">
            <a:extLst>
              <a:ext uri="{28A0092B-C50C-407E-A947-70E740481C1C}">
                <a14:useLocalDpi xmlns:a14="http://schemas.microsoft.com/office/drawing/2010/main" val="0"/>
              </a:ext>
            </a:extLst>
          </a:blip>
          <a:srcRect t="60104"/>
          <a:stretch/>
        </p:blipFill>
        <p:spPr>
          <a:xfrm>
            <a:off x="0" y="4916760"/>
            <a:ext cx="9144000" cy="1941240"/>
          </a:xfrm>
          <a:prstGeom prst="rect">
            <a:avLst/>
          </a:prstGeom>
        </p:spPr>
      </p:pic>
      <p:pic>
        <p:nvPicPr>
          <p:cNvPr id="2" name="Picture 1"/>
          <p:cNvPicPr>
            <a:picLocks noChangeAspect="1"/>
          </p:cNvPicPr>
          <p:nvPr/>
        </p:nvPicPr>
        <p:blipFill>
          <a:blip r:embed="rId4"/>
          <a:stretch>
            <a:fillRect/>
          </a:stretch>
        </p:blipFill>
        <p:spPr>
          <a:xfrm>
            <a:off x="492411" y="1468512"/>
            <a:ext cx="7917071" cy="1379619"/>
          </a:xfrm>
          <a:prstGeom prst="rect">
            <a:avLst/>
          </a:prstGeom>
        </p:spPr>
      </p:pic>
      <p:pic>
        <p:nvPicPr>
          <p:cNvPr id="4" name="Picture 3"/>
          <p:cNvPicPr>
            <a:picLocks noChangeAspect="1"/>
          </p:cNvPicPr>
          <p:nvPr/>
        </p:nvPicPr>
        <p:blipFill>
          <a:blip r:embed="rId5"/>
          <a:stretch>
            <a:fillRect/>
          </a:stretch>
        </p:blipFill>
        <p:spPr>
          <a:xfrm>
            <a:off x="492411" y="2966881"/>
            <a:ext cx="7633510" cy="1050483"/>
          </a:xfrm>
          <a:prstGeom prst="rect">
            <a:avLst/>
          </a:prstGeom>
        </p:spPr>
      </p:pic>
    </p:spTree>
    <p:extLst>
      <p:ext uri="{BB962C8B-B14F-4D97-AF65-F5344CB8AC3E}">
        <p14:creationId xmlns:p14="http://schemas.microsoft.com/office/powerpoint/2010/main" val="30046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4851"/>
            <a:ext cx="9144000" cy="6463229"/>
          </a:xfrm>
          <a:prstGeom prst="rect">
            <a:avLst/>
          </a:prstGeom>
        </p:spPr>
      </p:pic>
    </p:spTree>
    <p:extLst>
      <p:ext uri="{BB962C8B-B14F-4D97-AF65-F5344CB8AC3E}">
        <p14:creationId xmlns:p14="http://schemas.microsoft.com/office/powerpoint/2010/main" val="242878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3524" y="108356"/>
            <a:ext cx="8211242" cy="9473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A4FFB"/>
                </a:solidFill>
              </a:rPr>
              <a:t>Expectations by the end of </a:t>
            </a:r>
            <a:r>
              <a:rPr lang="en-GB" sz="3200" b="1" dirty="0" smtClean="0">
                <a:solidFill>
                  <a:srgbClr val="0A4FFB"/>
                </a:solidFill>
              </a:rPr>
              <a:t>KS2 </a:t>
            </a:r>
            <a:r>
              <a:rPr lang="en-US" sz="2400" b="1" dirty="0" smtClean="0">
                <a:solidFill>
                  <a:srgbClr val="1EBEAA"/>
                </a:solidFill>
              </a:rPr>
              <a:t/>
            </a:r>
            <a:br>
              <a:rPr lang="en-US" sz="2400" b="1" dirty="0" smtClean="0">
                <a:solidFill>
                  <a:srgbClr val="1EBEAA"/>
                </a:solidFill>
              </a:rPr>
            </a:br>
            <a:endParaRPr lang="en-US" sz="2400" b="1" dirty="0">
              <a:solidFill>
                <a:srgbClr val="1EBEAA"/>
              </a:solidFill>
            </a:endParaRPr>
          </a:p>
        </p:txBody>
      </p:sp>
      <p:pic>
        <p:nvPicPr>
          <p:cNvPr id="4" name="Picture 3"/>
          <p:cNvPicPr>
            <a:picLocks noChangeAspect="1"/>
          </p:cNvPicPr>
          <p:nvPr/>
        </p:nvPicPr>
        <p:blipFill>
          <a:blip r:embed="rId3"/>
          <a:stretch>
            <a:fillRect/>
          </a:stretch>
        </p:blipFill>
        <p:spPr>
          <a:xfrm>
            <a:off x="603523" y="748805"/>
            <a:ext cx="8421055" cy="5711956"/>
          </a:xfrm>
          <a:prstGeom prst="rect">
            <a:avLst/>
          </a:prstGeom>
        </p:spPr>
      </p:pic>
    </p:spTree>
    <p:extLst>
      <p:ext uri="{BB962C8B-B14F-4D97-AF65-F5344CB8AC3E}">
        <p14:creationId xmlns:p14="http://schemas.microsoft.com/office/powerpoint/2010/main" val="326673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85" y="384323"/>
            <a:ext cx="8664315" cy="584775"/>
          </a:xfrm>
          <a:prstGeom prst="rect">
            <a:avLst/>
          </a:prstGeom>
          <a:noFill/>
        </p:spPr>
        <p:txBody>
          <a:bodyPr wrap="square" rtlCol="0">
            <a:spAutoFit/>
          </a:bodyPr>
          <a:lstStyle/>
          <a:p>
            <a:r>
              <a:rPr lang="en-GB" sz="3200" dirty="0" smtClean="0">
                <a:solidFill>
                  <a:srgbClr val="0A4FFB"/>
                </a:solidFill>
                <a:latin typeface="+mj-lt"/>
              </a:rPr>
              <a:t>Strategies to support your child with timetables </a:t>
            </a:r>
            <a:endParaRPr lang="en-GB" sz="3200" dirty="0">
              <a:solidFill>
                <a:srgbClr val="0A4FFB"/>
              </a:solidFill>
              <a:latin typeface="+mj-lt"/>
            </a:endParaRPr>
          </a:p>
        </p:txBody>
      </p:sp>
      <p:pic>
        <p:nvPicPr>
          <p:cNvPr id="4" name="Picture 3"/>
          <p:cNvPicPr>
            <a:picLocks noChangeAspect="1"/>
          </p:cNvPicPr>
          <p:nvPr/>
        </p:nvPicPr>
        <p:blipFill>
          <a:blip r:embed="rId3"/>
          <a:stretch>
            <a:fillRect/>
          </a:stretch>
        </p:blipFill>
        <p:spPr>
          <a:xfrm>
            <a:off x="479684" y="969098"/>
            <a:ext cx="6024953" cy="3189180"/>
          </a:xfrm>
          <a:prstGeom prst="rect">
            <a:avLst/>
          </a:prstGeom>
        </p:spPr>
      </p:pic>
      <p:sp>
        <p:nvSpPr>
          <p:cNvPr id="8" name="Rectangle 7"/>
          <p:cNvSpPr/>
          <p:nvPr/>
        </p:nvSpPr>
        <p:spPr>
          <a:xfrm>
            <a:off x="6616883" y="2437194"/>
            <a:ext cx="2527117" cy="4278094"/>
          </a:xfrm>
          <a:prstGeom prst="rect">
            <a:avLst/>
          </a:prstGeom>
        </p:spPr>
        <p:txBody>
          <a:bodyPr wrap="square">
            <a:spAutoFit/>
          </a:bodyPr>
          <a:lstStyle/>
          <a:p>
            <a:r>
              <a:rPr lang="en-GB" sz="2400" dirty="0"/>
              <a:t>What is the same?</a:t>
            </a:r>
          </a:p>
          <a:p>
            <a:r>
              <a:rPr lang="en-GB" sz="2400" dirty="0"/>
              <a:t>What is different?</a:t>
            </a:r>
          </a:p>
          <a:p>
            <a:r>
              <a:rPr lang="en-GB" sz="2400" dirty="0"/>
              <a:t>How many </a:t>
            </a:r>
            <a:r>
              <a:rPr lang="en-GB" sz="2400" dirty="0" smtClean="0"/>
              <a:t>counters in each group in the first example?</a:t>
            </a:r>
          </a:p>
          <a:p>
            <a:r>
              <a:rPr lang="en-GB" sz="2400" dirty="0"/>
              <a:t>How many counters in each group in the </a:t>
            </a:r>
            <a:r>
              <a:rPr lang="en-GB" sz="2400" dirty="0" smtClean="0"/>
              <a:t>second </a:t>
            </a:r>
            <a:r>
              <a:rPr lang="en-GB" sz="2400" dirty="0"/>
              <a:t>example?</a:t>
            </a:r>
          </a:p>
          <a:p>
            <a:endParaRPr lang="en-GB" sz="3200" dirty="0"/>
          </a:p>
        </p:txBody>
      </p:sp>
      <p:sp>
        <p:nvSpPr>
          <p:cNvPr id="11" name="TextBox 10"/>
          <p:cNvSpPr txBox="1"/>
          <p:nvPr/>
        </p:nvSpPr>
        <p:spPr>
          <a:xfrm>
            <a:off x="773798" y="4097257"/>
            <a:ext cx="2583451" cy="369332"/>
          </a:xfrm>
          <a:prstGeom prst="rect">
            <a:avLst/>
          </a:prstGeom>
          <a:noFill/>
        </p:spPr>
        <p:txBody>
          <a:bodyPr wrap="square" rtlCol="0">
            <a:spAutoFit/>
          </a:bodyPr>
          <a:lstStyle/>
          <a:p>
            <a:r>
              <a:rPr lang="en-GB" dirty="0" smtClean="0"/>
              <a:t>5 groups of 4</a:t>
            </a:r>
            <a:endParaRPr lang="en-GB" dirty="0"/>
          </a:p>
        </p:txBody>
      </p:sp>
      <p:sp>
        <p:nvSpPr>
          <p:cNvPr id="12" name="TextBox 11"/>
          <p:cNvSpPr txBox="1"/>
          <p:nvPr/>
        </p:nvSpPr>
        <p:spPr>
          <a:xfrm>
            <a:off x="3603321" y="4076881"/>
            <a:ext cx="1738859" cy="369332"/>
          </a:xfrm>
          <a:prstGeom prst="rect">
            <a:avLst/>
          </a:prstGeom>
          <a:noFill/>
        </p:spPr>
        <p:txBody>
          <a:bodyPr wrap="square" rtlCol="0">
            <a:spAutoFit/>
          </a:bodyPr>
          <a:lstStyle/>
          <a:p>
            <a:r>
              <a:rPr lang="en-GB" dirty="0" smtClean="0"/>
              <a:t>4 groups of 5 </a:t>
            </a:r>
            <a:endParaRPr lang="en-GB" dirty="0"/>
          </a:p>
        </p:txBody>
      </p:sp>
      <p:pic>
        <p:nvPicPr>
          <p:cNvPr id="13" name="Picture 12"/>
          <p:cNvPicPr>
            <a:picLocks noChangeAspect="1"/>
          </p:cNvPicPr>
          <p:nvPr/>
        </p:nvPicPr>
        <p:blipFill>
          <a:blip r:embed="rId4"/>
          <a:stretch>
            <a:fillRect/>
          </a:stretch>
        </p:blipFill>
        <p:spPr>
          <a:xfrm>
            <a:off x="974361" y="4682598"/>
            <a:ext cx="4367819" cy="1977593"/>
          </a:xfrm>
          <a:prstGeom prst="rect">
            <a:avLst/>
          </a:prstGeom>
        </p:spPr>
      </p:pic>
    </p:spTree>
    <p:extLst>
      <p:ext uri="{BB962C8B-B14F-4D97-AF65-F5344CB8AC3E}">
        <p14:creationId xmlns:p14="http://schemas.microsoft.com/office/powerpoint/2010/main" val="279977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0919" y="1359967"/>
            <a:ext cx="7503749" cy="5288712"/>
          </a:xfrm>
          <a:prstGeom prst="rect">
            <a:avLst/>
          </a:prstGeom>
        </p:spPr>
      </p:pic>
      <p:sp>
        <p:nvSpPr>
          <p:cNvPr id="3" name="TextBox 2"/>
          <p:cNvSpPr txBox="1"/>
          <p:nvPr/>
        </p:nvSpPr>
        <p:spPr>
          <a:xfrm>
            <a:off x="479685" y="384323"/>
            <a:ext cx="8664315" cy="584775"/>
          </a:xfrm>
          <a:prstGeom prst="rect">
            <a:avLst/>
          </a:prstGeom>
          <a:noFill/>
        </p:spPr>
        <p:txBody>
          <a:bodyPr wrap="square" rtlCol="0">
            <a:spAutoFit/>
          </a:bodyPr>
          <a:lstStyle/>
          <a:p>
            <a:r>
              <a:rPr lang="en-GB" sz="3200" dirty="0" smtClean="0">
                <a:solidFill>
                  <a:srgbClr val="0A4FFB"/>
                </a:solidFill>
                <a:latin typeface="+mj-lt"/>
              </a:rPr>
              <a:t>Strategies to support your child with timetables </a:t>
            </a:r>
            <a:endParaRPr lang="en-GB" sz="3200" dirty="0">
              <a:solidFill>
                <a:srgbClr val="0A4FFB"/>
              </a:solidFill>
              <a:latin typeface="+mj-lt"/>
            </a:endParaRPr>
          </a:p>
        </p:txBody>
      </p:sp>
    </p:spTree>
    <p:extLst>
      <p:ext uri="{BB962C8B-B14F-4D97-AF65-F5344CB8AC3E}">
        <p14:creationId xmlns:p14="http://schemas.microsoft.com/office/powerpoint/2010/main" val="402066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10990</TotalTime>
  <Words>2711</Words>
  <Application>Microsoft Office PowerPoint</Application>
  <PresentationFormat>On-screen Show (4:3)</PresentationFormat>
  <Paragraphs>292</Paragraphs>
  <Slides>46</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Ｐゴシック</vt:lpstr>
      <vt:lpstr>ＭＳ Ｐゴシック</vt:lpstr>
      <vt:lpstr>Arial</vt:lpstr>
      <vt:lpstr>Calibri</vt:lpstr>
      <vt:lpstr>Tahoma</vt:lpstr>
      <vt:lpstr>Times</vt:lpstr>
      <vt:lpstr>Times New Roman</vt:lpstr>
      <vt:lpstr>Trebuchet MS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What is Bar modelling?</vt:lpstr>
      <vt:lpstr>How can bar modelling support learning?</vt:lpstr>
      <vt:lpstr>How can bar modelling support learning?</vt:lpstr>
      <vt:lpstr>How can bar modelling support learning?</vt:lpstr>
      <vt:lpstr>Example using bar model</vt:lpstr>
      <vt:lpstr>PowerPoint Presentation</vt:lpstr>
      <vt:lpstr>Multiplication and algebra </vt:lpstr>
      <vt:lpstr>Multiplication and algebra </vt:lpstr>
      <vt:lpstr>PowerPoint Presentation</vt:lpstr>
      <vt:lpstr>PowerPoint Presentation</vt:lpstr>
      <vt:lpstr>PowerPoint Presentation</vt:lpstr>
      <vt:lpstr>Language of Maths</vt:lpstr>
      <vt:lpstr>PowerPoint Presentation</vt:lpstr>
      <vt:lpstr>Thank you for coming</vt:lpstr>
    </vt:vector>
  </TitlesOfParts>
  <Company>Grangepark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Denny</dc:creator>
  <cp:lastModifiedBy>Havva Parmar</cp:lastModifiedBy>
  <cp:revision>133</cp:revision>
  <dcterms:created xsi:type="dcterms:W3CDTF">2018-07-26T10:59:29Z</dcterms:created>
  <dcterms:modified xsi:type="dcterms:W3CDTF">2019-07-11T09:58:50Z</dcterms:modified>
</cp:coreProperties>
</file>